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9.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13.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4.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Lst>
  <p:notesMasterIdLst>
    <p:notesMasterId r:id="rId83"/>
  </p:notesMasterIdLst>
  <p:handoutMasterIdLst>
    <p:handoutMasterId r:id="rId84"/>
  </p:handoutMasterIdLst>
  <p:sldIdLst>
    <p:sldId id="400" r:id="rId7"/>
    <p:sldId id="433" r:id="rId8"/>
    <p:sldId id="434" r:id="rId9"/>
    <p:sldId id="450" r:id="rId10"/>
    <p:sldId id="451" r:id="rId11"/>
    <p:sldId id="469" r:id="rId12"/>
    <p:sldId id="405" r:id="rId13"/>
    <p:sldId id="429" r:id="rId14"/>
    <p:sldId id="464" r:id="rId15"/>
    <p:sldId id="467" r:id="rId16"/>
    <p:sldId id="454" r:id="rId17"/>
    <p:sldId id="465" r:id="rId18"/>
    <p:sldId id="456" r:id="rId19"/>
    <p:sldId id="457" r:id="rId20"/>
    <p:sldId id="459" r:id="rId21"/>
    <p:sldId id="462" r:id="rId22"/>
    <p:sldId id="460" r:id="rId23"/>
    <p:sldId id="443" r:id="rId24"/>
    <p:sldId id="444" r:id="rId25"/>
    <p:sldId id="445" r:id="rId26"/>
    <p:sldId id="446" r:id="rId27"/>
    <p:sldId id="448" r:id="rId28"/>
    <p:sldId id="447" r:id="rId29"/>
    <p:sldId id="470" r:id="rId30"/>
    <p:sldId id="419" r:id="rId31"/>
    <p:sldId id="421" r:id="rId32"/>
    <p:sldId id="424" r:id="rId33"/>
    <p:sldId id="474" r:id="rId34"/>
    <p:sldId id="475" r:id="rId35"/>
    <p:sldId id="476" r:id="rId36"/>
    <p:sldId id="477" r:id="rId37"/>
    <p:sldId id="478" r:id="rId38"/>
    <p:sldId id="479" r:id="rId39"/>
    <p:sldId id="480" r:id="rId40"/>
    <p:sldId id="481" r:id="rId41"/>
    <p:sldId id="482" r:id="rId42"/>
    <p:sldId id="483" r:id="rId43"/>
    <p:sldId id="484" r:id="rId44"/>
    <p:sldId id="486" r:id="rId45"/>
    <p:sldId id="487" r:id="rId46"/>
    <p:sldId id="488" r:id="rId47"/>
    <p:sldId id="489" r:id="rId48"/>
    <p:sldId id="491" r:id="rId49"/>
    <p:sldId id="492" r:id="rId50"/>
    <p:sldId id="493" r:id="rId51"/>
    <p:sldId id="494" r:id="rId52"/>
    <p:sldId id="495" r:id="rId53"/>
    <p:sldId id="496" r:id="rId54"/>
    <p:sldId id="497" r:id="rId55"/>
    <p:sldId id="498" r:id="rId56"/>
    <p:sldId id="499" r:id="rId57"/>
    <p:sldId id="500" r:id="rId58"/>
    <p:sldId id="501" r:id="rId59"/>
    <p:sldId id="502" r:id="rId60"/>
    <p:sldId id="503" r:id="rId61"/>
    <p:sldId id="504" r:id="rId62"/>
    <p:sldId id="505" r:id="rId63"/>
    <p:sldId id="506" r:id="rId64"/>
    <p:sldId id="507" r:id="rId65"/>
    <p:sldId id="508" r:id="rId66"/>
    <p:sldId id="509" r:id="rId67"/>
    <p:sldId id="510" r:id="rId68"/>
    <p:sldId id="511" r:id="rId69"/>
    <p:sldId id="512" r:id="rId70"/>
    <p:sldId id="513" r:id="rId71"/>
    <p:sldId id="514" r:id="rId72"/>
    <p:sldId id="515" r:id="rId73"/>
    <p:sldId id="516" r:id="rId74"/>
    <p:sldId id="517" r:id="rId75"/>
    <p:sldId id="518" r:id="rId76"/>
    <p:sldId id="519" r:id="rId77"/>
    <p:sldId id="520" r:id="rId78"/>
    <p:sldId id="521" r:id="rId79"/>
    <p:sldId id="522" r:id="rId80"/>
    <p:sldId id="523" r:id="rId81"/>
    <p:sldId id="425" r:id="rId82"/>
  </p:sldIdLst>
  <p:sldSz cx="12188825" cy="6858000"/>
  <p:notesSz cx="6858000" cy="9296400"/>
  <p:custDataLst>
    <p:tags r:id="rId85"/>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6" autoAdjust="0"/>
    <p:restoredTop sz="88360" autoAdjust="0"/>
  </p:normalViewPr>
  <p:slideViewPr>
    <p:cSldViewPr snapToGrid="0">
      <p:cViewPr varScale="1">
        <p:scale>
          <a:sx n="66" d="100"/>
          <a:sy n="66" d="100"/>
        </p:scale>
        <p:origin x="330" y="60"/>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78" d="100"/>
        <a:sy n="78" d="100"/>
      </p:scale>
      <p:origin x="0" y="0"/>
    </p:cViewPr>
  </p:sorterViewPr>
  <p:notesViewPr>
    <p:cSldViewPr snapToGrid="0" showGuides="1">
      <p:cViewPr varScale="1">
        <p:scale>
          <a:sx n="55" d="100"/>
          <a:sy n="55" d="100"/>
        </p:scale>
        <p:origin x="-251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handoutMaster" Target="handoutMasters/handoutMaster1.xml"/><Relationship Id="rId89"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bleStyles" Target="tableStyle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299636144"/>
        <c:axId val="299636536"/>
      </c:lineChart>
      <c:catAx>
        <c:axId val="299636144"/>
        <c:scaling>
          <c:orientation val="minMax"/>
        </c:scaling>
        <c:delete val="0"/>
        <c:axPos val="b"/>
        <c:numFmt formatCode="General" sourceLinked="1"/>
        <c:majorTickMark val="out"/>
        <c:minorTickMark val="none"/>
        <c:tickLblPos val="nextTo"/>
        <c:txPr>
          <a:bodyPr/>
          <a:lstStyle/>
          <a:p>
            <a:pPr>
              <a:defRPr b="1"/>
            </a:pPr>
            <a:endParaRPr lang="en-US"/>
          </a:p>
        </c:txPr>
        <c:crossAx val="299636536"/>
        <c:crosses val="autoZero"/>
        <c:auto val="1"/>
        <c:lblAlgn val="ctr"/>
        <c:lblOffset val="100"/>
        <c:noMultiLvlLbl val="0"/>
      </c:catAx>
      <c:valAx>
        <c:axId val="299636536"/>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299636144"/>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299637320"/>
        <c:axId val="299630264"/>
      </c:lineChart>
      <c:catAx>
        <c:axId val="299637320"/>
        <c:scaling>
          <c:orientation val="minMax"/>
        </c:scaling>
        <c:delete val="0"/>
        <c:axPos val="b"/>
        <c:numFmt formatCode="General" sourceLinked="1"/>
        <c:majorTickMark val="out"/>
        <c:minorTickMark val="none"/>
        <c:tickLblPos val="nextTo"/>
        <c:txPr>
          <a:bodyPr/>
          <a:lstStyle/>
          <a:p>
            <a:pPr>
              <a:defRPr b="1"/>
            </a:pPr>
            <a:endParaRPr lang="en-US"/>
          </a:p>
        </c:txPr>
        <c:crossAx val="299630264"/>
        <c:crosses val="autoZero"/>
        <c:auto val="1"/>
        <c:lblAlgn val="ctr"/>
        <c:lblOffset val="100"/>
        <c:noMultiLvlLbl val="0"/>
      </c:catAx>
      <c:valAx>
        <c:axId val="299630264"/>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299637320"/>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9/16/2013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9/16/2013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Collective intelligence and predictive analysis is where big data is going next</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By now, the</a:t>
            </a:r>
            <a:r>
              <a:rPr lang="en-US" sz="1600" kern="1200" baseline="0" dirty="0" smtClean="0">
                <a:solidFill>
                  <a:schemeClr val="tx1"/>
                </a:solidFill>
                <a:effectLst/>
                <a:latin typeface="Segoe UI" pitchFamily="34" charset="0"/>
                <a:ea typeface="+mn-ea"/>
                <a:cs typeface="+mn-cs"/>
              </a:rPr>
              <a:t> big data industry already begun to understand how to store data at a large scale.  However, predictive analysis of the data we store is the next difficult problem to tackle.  Once again, the 4Vs of big data do not make this easier.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 using machine learning and parallel algorithms.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96078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857279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537937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81069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217873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pPr lvl="0">
              <a:lnSpc>
                <a:spcPct val="90000"/>
              </a:lnSpc>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3159529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665200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079084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397577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20</a:t>
            </a:fld>
            <a:endParaRPr lang="en-US"/>
          </a:p>
        </p:txBody>
      </p:sp>
    </p:spTree>
    <p:extLst>
      <p:ext uri="{BB962C8B-B14F-4D97-AF65-F5344CB8AC3E}">
        <p14:creationId xmlns:p14="http://schemas.microsoft.com/office/powerpoint/2010/main" val="125903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Big data and why it is important</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Know</a:t>
            </a:r>
            <a:r>
              <a:rPr lang="en-US" sz="1600" kern="1200" baseline="0" dirty="0" smtClean="0">
                <a:solidFill>
                  <a:schemeClr val="tx1"/>
                </a:solidFill>
                <a:effectLst/>
                <a:latin typeface="Segoe UI" pitchFamily="34" charset="0"/>
                <a:ea typeface="+mn-ea"/>
                <a:cs typeface="+mn-cs"/>
              </a:rPr>
              <a:t> the basics of Hadoop architecture and use scenarios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Learn the different programming options</a:t>
            </a:r>
          </a:p>
          <a:p>
            <a:pPr marL="0" lvl="0" indent="0">
              <a:buFont typeface="Arial" pitchFamily="34" charset="0"/>
              <a:buNone/>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456878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Best of both world in</a:t>
            </a:r>
            <a:r>
              <a:rPr lang="en-US" sz="1600" kern="1200" baseline="0" dirty="0" smtClean="0">
                <a:solidFill>
                  <a:schemeClr val="tx1"/>
                </a:solidFill>
                <a:effectLst/>
                <a:latin typeface="Segoe UI" pitchFamily="34" charset="0"/>
                <a:ea typeface="+mn-ea"/>
                <a:cs typeface="+mn-cs"/>
              </a:rPr>
              <a:t> terms of programming flexibility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We offer</a:t>
            </a:r>
            <a:r>
              <a:rPr lang="en-US" sz="1600" kern="1200" baseline="0" dirty="0" smtClean="0">
                <a:solidFill>
                  <a:schemeClr val="tx1"/>
                </a:solidFill>
                <a:effectLst/>
                <a:latin typeface="Segoe UI" pitchFamily="34" charset="0"/>
                <a:ea typeface="+mn-ea"/>
                <a:cs typeface="+mn-cs"/>
              </a:rPr>
              <a:t> everything the Hadoop distribution offers.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a:t>
            </a:r>
            <a:r>
              <a:rPr lang="en-US" sz="1600" kern="1200" baseline="0" dirty="0" smtClean="0">
                <a:solidFill>
                  <a:schemeClr val="tx1"/>
                </a:solidFill>
                <a:effectLst/>
                <a:latin typeface="Segoe UI" pitchFamily="34" charset="0"/>
                <a:ea typeface="+mn-ea"/>
                <a:cs typeface="+mn-cs"/>
              </a:rPr>
              <a:t> addition, we have made available </a:t>
            </a:r>
            <a:r>
              <a:rPr lang="en-US" sz="1600" kern="1200" baseline="0" dirty="0" err="1" smtClean="0">
                <a:solidFill>
                  <a:schemeClr val="tx1"/>
                </a:solidFill>
                <a:effectLst/>
                <a:latin typeface="Segoe UI" pitchFamily="34" charset="0"/>
                <a:ea typeface="+mn-ea"/>
                <a:cs typeface="+mn-cs"/>
              </a:rPr>
              <a:t>javascript</a:t>
            </a:r>
            <a:r>
              <a:rPr lang="en-US" sz="1600" kern="1200" baseline="0" dirty="0" smtClean="0">
                <a:solidFill>
                  <a:schemeClr val="tx1"/>
                </a:solidFill>
                <a:effectLst/>
                <a:latin typeface="Segoe UI" pitchFamily="34" charset="0"/>
                <a:ea typeface="+mn-ea"/>
                <a:cs typeface="+mn-cs"/>
              </a:rPr>
              <a:t>, browser hosted console, f#, c# linq2Hive to make life easier for </a:t>
            </a:r>
            <a:r>
              <a:rPr lang="en-US" sz="1600" kern="1200" baseline="0" dirty="0" err="1" smtClean="0">
                <a:solidFill>
                  <a:schemeClr val="tx1"/>
                </a:solidFill>
                <a:effectLst/>
                <a:latin typeface="Segoe UI" pitchFamily="34" charset="0"/>
                <a:ea typeface="+mn-ea"/>
                <a:cs typeface="+mn-cs"/>
              </a:rPr>
              <a:t>.net</a:t>
            </a:r>
            <a:r>
              <a:rPr lang="en-US" sz="1600" kern="1200" baseline="0" dirty="0" smtClean="0">
                <a:solidFill>
                  <a:schemeClr val="tx1"/>
                </a:solidFill>
                <a:effectLst/>
                <a:latin typeface="Segoe UI" pitchFamily="34" charset="0"/>
                <a:ea typeface="+mn-ea"/>
                <a:cs typeface="+mn-cs"/>
              </a:rPr>
              <a:t> /enterprise developers.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In addition, </a:t>
            </a:r>
            <a:r>
              <a:rPr lang="en-US" sz="1600" kern="1200" baseline="0" dirty="0" err="1" smtClean="0">
                <a:solidFill>
                  <a:schemeClr val="tx1"/>
                </a:solidFill>
                <a:effectLst/>
                <a:latin typeface="Segoe UI" pitchFamily="34" charset="0"/>
                <a:ea typeface="+mn-ea"/>
                <a:cs typeface="+mn-cs"/>
              </a:rPr>
              <a:t>devops</a:t>
            </a:r>
            <a:r>
              <a:rPr lang="en-US" sz="1600" kern="1200" baseline="0" dirty="0" smtClean="0">
                <a:solidFill>
                  <a:schemeClr val="tx1"/>
                </a:solidFill>
                <a:effectLst/>
                <a:latin typeface="Segoe UI" pitchFamily="34" charset="0"/>
                <a:ea typeface="+mn-ea"/>
                <a:cs typeface="+mn-cs"/>
              </a:rPr>
              <a:t> can use </a:t>
            </a:r>
            <a:r>
              <a:rPr lang="en-US" sz="1600" kern="1200" baseline="0" dirty="0" err="1" smtClean="0">
                <a:solidFill>
                  <a:schemeClr val="tx1"/>
                </a:solidFill>
                <a:effectLst/>
                <a:latin typeface="Segoe UI" pitchFamily="34" charset="0"/>
                <a:ea typeface="+mn-ea"/>
                <a:cs typeface="+mn-cs"/>
              </a:rPr>
              <a:t>powershell</a:t>
            </a:r>
            <a:r>
              <a:rPr lang="en-US" sz="1600" kern="1200" baseline="0" dirty="0" smtClean="0">
                <a:solidFill>
                  <a:schemeClr val="tx1"/>
                </a:solidFill>
                <a:effectLst/>
                <a:latin typeface="Segoe UI" pitchFamily="34" charset="0"/>
                <a:ea typeface="+mn-ea"/>
                <a:cs typeface="+mn-cs"/>
              </a:rPr>
              <a:t> and node.js based CLI to control and manage the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b="1"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35148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Innovate across the stack in terms of developer tools for better experience.</a:t>
            </a:r>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t>24</a:t>
            </a:fld>
            <a:endParaRPr lang="en-US"/>
          </a:p>
        </p:txBody>
      </p:sp>
    </p:spTree>
    <p:extLst>
      <p:ext uri="{BB962C8B-B14F-4D97-AF65-F5344CB8AC3E}">
        <p14:creationId xmlns:p14="http://schemas.microsoft.com/office/powerpoint/2010/main" val="4011702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Talk from the bottom</a:t>
            </a:r>
            <a:r>
              <a:rPr lang="en-US" sz="1600" kern="1200" baseline="0" dirty="0" smtClean="0">
                <a:solidFill>
                  <a:schemeClr val="tx1"/>
                </a:solidFill>
                <a:effectLst/>
                <a:latin typeface="Segoe UI" pitchFamily="34" charset="0"/>
                <a:ea typeface="+mn-ea"/>
                <a:cs typeface="+mn-cs"/>
              </a:rPr>
              <a:t> layer up to discuss the Microsoft big data solution.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BI Platform: </a:t>
            </a:r>
            <a:r>
              <a:rPr lang="en-US" sz="1600" kern="1200" dirty="0" err="1" smtClean="0">
                <a:solidFill>
                  <a:schemeClr val="tx1"/>
                </a:solidFill>
                <a:effectLst/>
                <a:latin typeface="Segoe UI" pitchFamily="34" charset="0"/>
                <a:ea typeface="+mn-ea"/>
                <a:cs typeface="+mn-cs"/>
              </a:rPr>
              <a:t>Sql</a:t>
            </a:r>
            <a:r>
              <a:rPr lang="en-US" sz="1600" kern="1200" baseline="0" dirty="0" smtClean="0">
                <a:solidFill>
                  <a:schemeClr val="tx1"/>
                </a:solidFill>
                <a:effectLst/>
                <a:latin typeface="Segoe UI" pitchFamily="34" charset="0"/>
                <a:ea typeface="+mn-ea"/>
                <a:cs typeface="+mn-cs"/>
              </a:rPr>
              <a:t> server analysis service and reporting service.</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Self</a:t>
            </a:r>
            <a:r>
              <a:rPr lang="en-US" sz="1600" kern="1200" baseline="0" dirty="0" smtClean="0">
                <a:solidFill>
                  <a:schemeClr val="tx1"/>
                </a:solidFill>
                <a:effectLst/>
                <a:latin typeface="Segoe UI" pitchFamily="34" charset="0"/>
                <a:ea typeface="+mn-ea"/>
                <a:cs typeface="+mn-cs"/>
              </a:rPr>
              <a:t> service BI:  </a:t>
            </a:r>
            <a:r>
              <a:rPr lang="en-US" sz="1600" kern="1200" baseline="0" dirty="0" err="1" smtClean="0">
                <a:solidFill>
                  <a:schemeClr val="tx1"/>
                </a:solidFill>
                <a:effectLst/>
                <a:latin typeface="Segoe UI" pitchFamily="34" charset="0"/>
                <a:ea typeface="+mn-ea"/>
                <a:cs typeface="+mn-cs"/>
              </a:rPr>
              <a:t>powerview</a:t>
            </a:r>
            <a:r>
              <a:rPr lang="en-US" sz="1600" kern="1200" baseline="0" dirty="0" smtClean="0">
                <a:solidFill>
                  <a:schemeClr val="tx1"/>
                </a:solidFill>
                <a:effectLst/>
                <a:latin typeface="Segoe UI" pitchFamily="34" charset="0"/>
                <a:ea typeface="+mn-ea"/>
                <a:cs typeface="+mn-cs"/>
              </a:rPr>
              <a:t>, </a:t>
            </a:r>
            <a:r>
              <a:rPr lang="en-US" sz="1600" kern="1200" baseline="0" dirty="0" err="1" smtClean="0">
                <a:solidFill>
                  <a:schemeClr val="tx1"/>
                </a:solidFill>
                <a:effectLst/>
                <a:latin typeface="Segoe UI" pitchFamily="34" charset="0"/>
                <a:ea typeface="+mn-ea"/>
                <a:cs typeface="+mn-cs"/>
              </a:rPr>
              <a:t>powerpivot</a:t>
            </a:r>
            <a:r>
              <a:rPr lang="en-US" sz="1600" kern="1200" baseline="0" dirty="0" smtClean="0">
                <a:solidFill>
                  <a:schemeClr val="tx1"/>
                </a:solidFill>
                <a:effectLst/>
                <a:latin typeface="Segoe UI" pitchFamily="34" charset="0"/>
                <a:ea typeface="+mn-ea"/>
                <a:cs typeface="+mn-cs"/>
              </a:rPr>
              <a:t>, predictive analysis and embedded BI.</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Taking in  unstructured data and strutted data sources</a:t>
            </a:r>
            <a:r>
              <a:rPr lang="en-US" sz="1600" kern="1200" baseline="0" dirty="0" smtClean="0">
                <a:solidFill>
                  <a:schemeClr val="tx1"/>
                </a:solidFill>
                <a:effectLst/>
                <a:latin typeface="Segoe UI" pitchFamily="34" charset="0"/>
                <a:ea typeface="+mn-ea"/>
                <a:cs typeface="+mn-cs"/>
              </a:rPr>
              <a:t> through Hadoop, or PDW</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912194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Vision</a:t>
            </a:r>
            <a:r>
              <a:rPr lang="en-US" sz="1600" kern="1200" baseline="0" dirty="0" smtClean="0">
                <a:solidFill>
                  <a:schemeClr val="tx1"/>
                </a:solidFill>
                <a:effectLst/>
                <a:latin typeface="Segoe UI" pitchFamily="34" charset="0"/>
                <a:ea typeface="+mn-ea"/>
                <a:cs typeface="+mn-cs"/>
              </a:rPr>
              <a:t> slide</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Broaden</a:t>
            </a:r>
            <a:r>
              <a:rPr lang="en-US" sz="1600" kern="1200" baseline="0" dirty="0" smtClean="0">
                <a:solidFill>
                  <a:schemeClr val="tx1"/>
                </a:solidFill>
                <a:effectLst/>
                <a:latin typeface="Segoe UI" pitchFamily="34" charset="0"/>
                <a:ea typeface="+mn-ea"/>
                <a:cs typeface="+mn-cs"/>
              </a:rPr>
              <a:t> access to Hadoop on the windows platform</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Enterprise ready</a:t>
            </a:r>
            <a:r>
              <a:rPr lang="en-US" sz="1600" kern="1200" baseline="0" dirty="0" smtClean="0">
                <a:solidFill>
                  <a:schemeClr val="tx1"/>
                </a:solidFill>
                <a:effectLst/>
                <a:latin typeface="Segoe UI" pitchFamily="34" charset="0"/>
                <a:ea typeface="+mn-ea"/>
                <a:cs typeface="+mn-cs"/>
              </a:rPr>
              <a:t> through AD, System center (to come).</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BI integration and Self service BI</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9/16/2013</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630915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www.slideshare.net</a:t>
            </a:r>
            <a:r>
              <a:rPr lang="en-US" dirty="0" smtClean="0"/>
              <a:t>/</a:t>
            </a:r>
            <a:r>
              <a:rPr lang="en-US" dirty="0" err="1" smtClean="0"/>
              <a:t>infochimps</a:t>
            </a:r>
            <a:r>
              <a:rPr lang="en-US" dirty="0" smtClean="0"/>
              <a:t>/making-sense-of-big-data</a:t>
            </a:r>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29</a:t>
            </a:fld>
            <a:endParaRPr lang="en-US"/>
          </a:p>
        </p:txBody>
      </p:sp>
    </p:spTree>
    <p:extLst>
      <p:ext uri="{BB962C8B-B14F-4D97-AF65-F5344CB8AC3E}">
        <p14:creationId xmlns:p14="http://schemas.microsoft.com/office/powerpoint/2010/main" val="572394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http://wiki.apache.org/incubator/DrillProposal?action=AttachFile&amp;do=get&amp;target=Drill+slides.pdf</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F1BDC52-83B8-44DD-85E6-6BB61FA3B0BF}" type="datetime1">
              <a:rPr lang="en-US" smtClean="0"/>
              <a:t>9/16/2013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19501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p:txBody>
      </p:sp>
      <p:sp>
        <p:nvSpPr>
          <p:cNvPr id="4" name="Slide Number Placeholder 3"/>
          <p:cNvSpPr>
            <a:spLocks noGrp="1"/>
          </p:cNvSpPr>
          <p:nvPr>
            <p:ph type="sldNum" sz="quarter" idx="10"/>
          </p:nvPr>
        </p:nvSpPr>
        <p:spPr/>
        <p:txBody>
          <a:bodyPr/>
          <a:lstStyle/>
          <a:p>
            <a:fld id="{BD1A3878-4F8A-4679-B181-37EC7F3660BE}" type="slidenum">
              <a:rPr lang="en-US" smtClean="0"/>
              <a:t>36</a:t>
            </a:fld>
            <a:endParaRPr lang="en-US"/>
          </a:p>
        </p:txBody>
      </p:sp>
    </p:spTree>
    <p:extLst>
      <p:ext uri="{BB962C8B-B14F-4D97-AF65-F5344CB8AC3E}">
        <p14:creationId xmlns:p14="http://schemas.microsoft.com/office/powerpoint/2010/main" val="255253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537300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iteration is, for example, a </a:t>
            </a:r>
            <a:r>
              <a:rPr lang="en-US" dirty="0" err="1" smtClean="0"/>
              <a:t>MapReduce</a:t>
            </a:r>
            <a:r>
              <a:rPr lang="en-US" dirty="0" smtClean="0"/>
              <a:t> job</a:t>
            </a:r>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58</a:t>
            </a:fld>
            <a:endParaRPr lang="en-US"/>
          </a:p>
        </p:txBody>
      </p:sp>
    </p:spTree>
    <p:extLst>
      <p:ext uri="{BB962C8B-B14F-4D97-AF65-F5344CB8AC3E}">
        <p14:creationId xmlns:p14="http://schemas.microsoft.com/office/powerpoint/2010/main" val="351031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Programming</a:t>
            </a:r>
            <a:r>
              <a:rPr lang="en-US" baseline="0" dirty="0" smtClean="0"/>
              <a:t> Model:</a:t>
            </a:r>
          </a:p>
          <a:p>
            <a:r>
              <a:rPr lang="en-US" dirty="0" smtClean="0"/>
              <a:t>Key idea: </a:t>
            </a:r>
            <a:r>
              <a:rPr lang="en-US" i="1" dirty="0" smtClean="0"/>
              <a:t>resilient distributed datasets (RDDs)</a:t>
            </a:r>
          </a:p>
          <a:p>
            <a:pPr lvl="1"/>
            <a:r>
              <a:rPr lang="en-US" dirty="0" smtClean="0"/>
              <a:t>Distributed collections of objects that can be cached in memory across cluster nodes</a:t>
            </a:r>
          </a:p>
          <a:p>
            <a:pPr lvl="1"/>
            <a:r>
              <a:rPr lang="en-US" dirty="0" smtClean="0"/>
              <a:t>Manipulated through various parallel operators</a:t>
            </a:r>
          </a:p>
          <a:p>
            <a:pPr lvl="1"/>
            <a:r>
              <a:rPr lang="en-US" dirty="0" smtClean="0"/>
              <a:t>Automatically rebuilt on failure</a:t>
            </a:r>
          </a:p>
          <a:p>
            <a:r>
              <a:rPr lang="en-US" dirty="0" smtClean="0"/>
              <a:t>Interface</a:t>
            </a:r>
          </a:p>
          <a:p>
            <a:pPr lvl="1"/>
            <a:r>
              <a:rPr lang="en-US" dirty="0" smtClean="0"/>
              <a:t>Clean language-integrated API in </a:t>
            </a:r>
            <a:r>
              <a:rPr lang="en-US" dirty="0" err="1" smtClean="0"/>
              <a:t>Scala</a:t>
            </a:r>
            <a:endParaRPr lang="en-US" dirty="0" smtClean="0"/>
          </a:p>
          <a:p>
            <a:pPr lvl="1"/>
            <a:r>
              <a:rPr lang="en-US" dirty="0" smtClean="0"/>
              <a:t>Can be used </a:t>
            </a:r>
            <a:r>
              <a:rPr lang="en-US" i="1" dirty="0" smtClean="0"/>
              <a:t>interactively</a:t>
            </a:r>
            <a:r>
              <a:rPr lang="en-US" dirty="0" smtClean="0"/>
              <a:t> from </a:t>
            </a:r>
            <a:r>
              <a:rPr lang="en-US" dirty="0" err="1" smtClean="0"/>
              <a:t>Scala</a:t>
            </a:r>
            <a:r>
              <a:rPr lang="en-US" dirty="0" smtClean="0"/>
              <a:t> console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ea typeface="ＭＳ Ｐゴシック" charset="-128"/>
                <a:cs typeface="ＭＳ Ｐゴシック" charset="-128"/>
              </a:rPr>
              <a:t>RDDs track the series of transformations used to build them (their </a:t>
            </a:r>
            <a:r>
              <a:rPr lang="en-US" i="1" dirty="0" smtClean="0">
                <a:ea typeface="ＭＳ Ｐゴシック" charset="-128"/>
                <a:cs typeface="ＭＳ Ｐゴシック" charset="-128"/>
              </a:rPr>
              <a:t>lineage</a:t>
            </a:r>
            <a:r>
              <a:rPr lang="en-US" dirty="0" smtClean="0">
                <a:ea typeface="ＭＳ Ｐゴシック" charset="-128"/>
                <a:cs typeface="ＭＳ Ｐゴシック" charset="-128"/>
              </a:rPr>
              <a:t>) to </a:t>
            </a:r>
            <a:r>
              <a:rPr lang="en-US" dirty="0" err="1" smtClean="0">
                <a:ea typeface="ＭＳ Ｐゴシック" charset="-128"/>
                <a:cs typeface="ＭＳ Ｐゴシック" charset="-128"/>
              </a:rPr>
              <a:t>recompute</a:t>
            </a:r>
            <a:r>
              <a:rPr lang="en-US" dirty="0" smtClean="0">
                <a:ea typeface="ＭＳ Ｐゴシック" charset="-128"/>
                <a:cs typeface="ＭＳ Ｐゴシック" charset="-128"/>
              </a:rPr>
              <a:t> lost data</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59</a:t>
            </a:fld>
            <a:endParaRPr lang="en-US"/>
          </a:p>
        </p:txBody>
      </p:sp>
    </p:spTree>
    <p:extLst>
      <p:ext uri="{BB962C8B-B14F-4D97-AF65-F5344CB8AC3E}">
        <p14:creationId xmlns:p14="http://schemas.microsoft.com/office/powerpoint/2010/main" val="77039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http://</a:t>
            </a:r>
            <a:r>
              <a:rPr lang="en-US" sz="1200" dirty="0" err="1" smtClean="0"/>
              <a:t>www.eecs.berkeley.edu</a:t>
            </a:r>
            <a:r>
              <a:rPr lang="en-US" sz="1200" dirty="0" smtClean="0"/>
              <a:t>/Pubs/</a:t>
            </a:r>
            <a:r>
              <a:rPr lang="en-US" sz="1200" dirty="0" err="1" smtClean="0"/>
              <a:t>TechRpts</a:t>
            </a:r>
            <a:r>
              <a:rPr lang="en-US" sz="1200" smtClean="0"/>
              <a:t>/2012/EECS-2012-214.pdf</a:t>
            </a:r>
          </a:p>
          <a:p>
            <a:endParaRPr lang="en-US"/>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60</a:t>
            </a:fld>
            <a:endParaRPr lang="en-US"/>
          </a:p>
        </p:txBody>
      </p:sp>
    </p:spTree>
    <p:extLst>
      <p:ext uri="{BB962C8B-B14F-4D97-AF65-F5344CB8AC3E}">
        <p14:creationId xmlns:p14="http://schemas.microsoft.com/office/powerpoint/2010/main" val="131440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planning is also better in Shark</a:t>
            </a:r>
            <a:r>
              <a:rPr lang="en-US" baseline="0" dirty="0" smtClean="0"/>
              <a:t> due to (1) more optimizations and (2) use of more optimized Spark operators such as hash-based join</a:t>
            </a:r>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62</a:t>
            </a:fld>
            <a:endParaRPr lang="en-US"/>
          </a:p>
        </p:txBody>
      </p:sp>
    </p:spTree>
    <p:extLst>
      <p:ext uri="{BB962C8B-B14F-4D97-AF65-F5344CB8AC3E}">
        <p14:creationId xmlns:p14="http://schemas.microsoft.com/office/powerpoint/2010/main" val="400739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dirty="0" smtClean="0"/>
              <a:t>Benefit:</a:t>
            </a:r>
            <a:r>
              <a:rPr lang="en-US" sz="1200" dirty="0" smtClean="0"/>
              <a:t> similarly compact size to serialized data,</a:t>
            </a:r>
            <a:r>
              <a:rPr lang="en-US" sz="1200" baseline="0" dirty="0" smtClean="0"/>
              <a:t> </a:t>
            </a:r>
            <a:r>
              <a:rPr lang="en-US" sz="1200" dirty="0" smtClean="0"/>
              <a:t>but &gt;5x faster to access</a:t>
            </a:r>
            <a:endParaRPr lang="en-US" sz="1200" b="1" dirty="0" smtClean="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63</a:t>
            </a:fld>
            <a:endParaRPr lang="en-US"/>
          </a:p>
        </p:txBody>
      </p:sp>
    </p:spTree>
    <p:extLst>
      <p:ext uri="{BB962C8B-B14F-4D97-AF65-F5344CB8AC3E}">
        <p14:creationId xmlns:p14="http://schemas.microsoft.com/office/powerpoint/2010/main" val="4226437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In-memory analytics &amp; anomaly detection (</a:t>
            </a:r>
            <a:r>
              <a:rPr lang="en-US" dirty="0" err="1" smtClean="0"/>
              <a:t>Conviva</a:t>
            </a:r>
            <a:r>
              <a:rPr lang="en-US" dirty="0" smtClean="0"/>
              <a:t>)L 40x improvement</a:t>
            </a:r>
          </a:p>
          <a:p>
            <a:pPr marL="0" indent="0">
              <a:buNone/>
            </a:pPr>
            <a:r>
              <a:rPr lang="en-US" dirty="0" smtClean="0"/>
              <a:t>Interactive queries on data streams (</a:t>
            </a:r>
            <a:r>
              <a:rPr lang="en-US" dirty="0" err="1" smtClean="0"/>
              <a:t>Quantifind</a:t>
            </a:r>
            <a:r>
              <a:rPr lang="en-US" dirty="0" smtClean="0"/>
              <a:t>)</a:t>
            </a:r>
          </a:p>
          <a:p>
            <a:pPr marL="0" indent="0">
              <a:buNone/>
            </a:pPr>
            <a:r>
              <a:rPr lang="en-US" dirty="0" smtClean="0"/>
              <a:t>Exploratory log analysis (Foursquare)</a:t>
            </a:r>
          </a:p>
          <a:p>
            <a:r>
              <a:rPr lang="en-US" dirty="0" smtClean="0"/>
              <a:t>Traffic estimation w/ GPS data (Mobile Millennium)</a:t>
            </a:r>
          </a:p>
          <a:p>
            <a:pPr marL="0" indent="0">
              <a:buNone/>
            </a:pPr>
            <a:r>
              <a:rPr lang="en-US" dirty="0" smtClean="0"/>
              <a:t>Twitter spam classification (Monarch)</a:t>
            </a:r>
          </a:p>
          <a:p>
            <a:pPr marL="0" indent="0">
              <a:buNone/>
            </a:pPr>
            <a:r>
              <a:rPr lang="en-US" dirty="0" smtClean="0"/>
              <a:t>. . .</a:t>
            </a:r>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64</a:t>
            </a:fld>
            <a:endParaRPr lang="en-US"/>
          </a:p>
        </p:txBody>
      </p:sp>
    </p:spTree>
    <p:extLst>
      <p:ext uri="{BB962C8B-B14F-4D97-AF65-F5344CB8AC3E}">
        <p14:creationId xmlns:p14="http://schemas.microsoft.com/office/powerpoint/2010/main" val="11821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smtClean="0">
                <a:solidFill>
                  <a:schemeClr val="tx1"/>
                </a:solidFill>
                <a:latin typeface="Segoe UI" pitchFamily="34" charset="0"/>
                <a:ea typeface="+mn-ea"/>
                <a:cs typeface="+mn-cs"/>
              </a:rPr>
              <a:t>This slide is required. </a:t>
            </a:r>
            <a:r>
              <a:rPr lang="en-US" sz="900" b="1" u="sng" kern="1200" dirty="0" smtClean="0">
                <a:solidFill>
                  <a:schemeClr val="tx1"/>
                </a:solidFill>
                <a:latin typeface="Segoe UI" pitchFamily="34" charset="0"/>
                <a:ea typeface="+mn-ea"/>
                <a:cs typeface="+mn-cs"/>
              </a:rPr>
              <a:t>Do NOT delete</a:t>
            </a:r>
            <a:r>
              <a:rPr lang="en-US" sz="900" b="1" kern="1200" dirty="0" smtClean="0">
                <a:solidFill>
                  <a:schemeClr val="tx1"/>
                </a:solidFill>
                <a:latin typeface="Segoe UI" pitchFamily="34" charset="0"/>
                <a:ea typeface="+mn-ea"/>
                <a:cs typeface="+mn-cs"/>
              </a:rPr>
              <a:t>. This should be the first slide after your Title Slide. </a:t>
            </a:r>
            <a:r>
              <a:rPr lang="en-US" sz="900" kern="1200" dirty="0" smtClean="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smtClean="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smtClean="0">
                <a:solidFill>
                  <a:schemeClr val="tx1"/>
                </a:solidFill>
                <a:latin typeface="Segoe UI" pitchFamily="34" charset="0"/>
                <a:ea typeface="+mn-ea"/>
                <a:cs typeface="+mn-cs"/>
                <a:hlinkClick r:id="rId3"/>
              </a:rPr>
              <a:t>https://www.mytechready.com</a:t>
            </a:r>
            <a:r>
              <a:rPr lang="en-US" sz="900" b="1" kern="1200" dirty="0" smtClean="0">
                <a:solidFill>
                  <a:schemeClr val="tx1"/>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a:p>
            <a:r>
              <a:rPr lang="en-US" sz="900" kern="1200" dirty="0" smtClean="0">
                <a:solidFill>
                  <a:schemeClr val="tx1"/>
                </a:solidFill>
                <a:latin typeface="Segoe UI" pitchFamily="34" charset="0"/>
                <a:ea typeface="+mn-ea"/>
                <a:cs typeface="+mn-cs"/>
              </a:rPr>
              <a:t> </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smtClean="0">
                <a:solidFill>
                  <a:schemeClr val="tx1"/>
                </a:solidFill>
                <a:latin typeface="Segoe UI" pitchFamily="34" charset="0"/>
                <a:ea typeface="+mn-ea"/>
                <a:cs typeface="+mn-cs"/>
              </a:rPr>
              <a:t>Good Objectives should be </a:t>
            </a:r>
            <a:r>
              <a:rPr lang="en-US" sz="900" b="1" kern="1200" dirty="0" smtClean="0">
                <a:solidFill>
                  <a:schemeClr val="tx1"/>
                </a:solidFill>
                <a:latin typeface="Segoe UI" pitchFamily="34" charset="0"/>
                <a:ea typeface="+mn-ea"/>
                <a:cs typeface="+mn-cs"/>
              </a:rPr>
              <a:t>SMART</a:t>
            </a:r>
            <a:r>
              <a:rPr lang="en-US" sz="900" kern="1200" dirty="0" smtClean="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smtClean="0">
                <a:solidFill>
                  <a:schemeClr val="tx1"/>
                </a:solidFill>
                <a:latin typeface="Segoe UI" pitchFamily="34" charset="0"/>
                <a:ea typeface="+mn-ea"/>
                <a:cs typeface="+mn-cs"/>
              </a:rPr>
              <a:t>Each session has objectives defined and published on </a:t>
            </a:r>
            <a:r>
              <a:rPr lang="en-US" sz="900" u="sng" kern="1200" dirty="0" smtClean="0">
                <a:solidFill>
                  <a:schemeClr val="tx1"/>
                </a:solidFill>
                <a:latin typeface="Segoe UI" pitchFamily="34" charset="0"/>
                <a:ea typeface="+mn-ea"/>
                <a:cs typeface="+mn-cs"/>
                <a:hlinkClick r:id="rId3"/>
              </a:rPr>
              <a:t>www.mytechready.com</a:t>
            </a:r>
            <a:r>
              <a:rPr lang="en-US" sz="900" kern="1200" dirty="0" smtClean="0">
                <a:solidFill>
                  <a:schemeClr val="tx1"/>
                </a:solidFill>
                <a:latin typeface="Segoe UI" pitchFamily="34" charset="0"/>
                <a:ea typeface="+mn-ea"/>
                <a:cs typeface="+mn-cs"/>
              </a:rPr>
              <a:t>, please work with your Track PM to call these out here in the slide deck.</a:t>
            </a: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See slide 5 in this template for a complete</a:t>
            </a:r>
            <a:r>
              <a:rPr lang="en-US" sz="900" kern="1200" baseline="0" dirty="0" smtClean="0">
                <a:solidFill>
                  <a:schemeClr val="tx1"/>
                </a:solidFill>
                <a:latin typeface="Segoe UI" pitchFamily="34" charset="0"/>
                <a:ea typeface="+mn-ea"/>
                <a:cs typeface="+mn-cs"/>
              </a:rPr>
              <a:t> list of Tracks and TPMs.</a:t>
            </a:r>
          </a:p>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9/16/2013</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75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584081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76</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t>4</a:t>
            </a:fld>
            <a:endParaRPr lang="zh-CN" altLang="en-US"/>
          </a:p>
        </p:txBody>
      </p:sp>
    </p:spTree>
    <p:extLst>
      <p:ext uri="{BB962C8B-B14F-4D97-AF65-F5344CB8AC3E}">
        <p14:creationId xmlns:p14="http://schemas.microsoft.com/office/powerpoint/2010/main" val="189659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114886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6</a:t>
            </a:fld>
            <a:endParaRPr lang="zh-CN" altLang="en-US"/>
          </a:p>
        </p:txBody>
      </p:sp>
    </p:spTree>
    <p:extLst>
      <p:ext uri="{BB962C8B-B14F-4D97-AF65-F5344CB8AC3E}">
        <p14:creationId xmlns:p14="http://schemas.microsoft.com/office/powerpoint/2010/main" val="2049765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3162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Store</a:t>
            </a:r>
            <a:r>
              <a:rPr lang="en-US" sz="1600" kern="1200" baseline="0" dirty="0" smtClean="0">
                <a:solidFill>
                  <a:schemeClr val="tx1"/>
                </a:solidFill>
                <a:effectLst/>
                <a:latin typeface="Segoe UI" pitchFamily="34" charset="0"/>
                <a:ea typeface="+mn-ea"/>
                <a:cs typeface="+mn-cs"/>
              </a:rPr>
              <a:t> and analyze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Store</a:t>
            </a:r>
            <a:r>
              <a:rPr lang="en-US" sz="1600" kern="1200" baseline="0" dirty="0" smtClean="0">
                <a:solidFill>
                  <a:schemeClr val="tx1"/>
                </a:solidFill>
                <a:effectLst/>
                <a:latin typeface="Segoe UI" pitchFamily="34" charset="0"/>
                <a:ea typeface="+mn-ea"/>
                <a:cs typeface="+mn-cs"/>
              </a:rPr>
              <a:t> and  log files that are traditionally thrown away after ETL.</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Additional analysis is run on the raw log files.</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29493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645977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45"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6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68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0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3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5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0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88825" cy="6857193"/>
          </a:xfrm>
          <a:prstGeom prst="rect">
            <a:avLst/>
          </a:prstGeom>
        </p:spPr>
      </p:pic>
      <p:sp>
        <p:nvSpPr>
          <p:cNvPr id="2" name="标题 1"/>
          <p:cNvSpPr>
            <a:spLocks noGrp="1"/>
          </p:cNvSpPr>
          <p:nvPr>
            <p:ph type="title"/>
          </p:nvPr>
        </p:nvSpPr>
        <p:spPr>
          <a:xfrm>
            <a:off x="2734914" y="0"/>
            <a:ext cx="9310609"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258" y="1988841"/>
            <a:ext cx="10969943" cy="2100575"/>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432636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6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4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26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29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3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6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3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9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4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0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3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5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2"/>
            <a:ext cx="11652805"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6699491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88825" cy="6857193"/>
          </a:xfrm>
          <a:prstGeom prst="rect">
            <a:avLst/>
          </a:prstGeom>
        </p:spPr>
      </p:pic>
      <p:sp>
        <p:nvSpPr>
          <p:cNvPr id="2" name="标题 1"/>
          <p:cNvSpPr>
            <a:spLocks noGrp="1"/>
          </p:cNvSpPr>
          <p:nvPr>
            <p:ph type="title"/>
          </p:nvPr>
        </p:nvSpPr>
        <p:spPr>
          <a:xfrm>
            <a:off x="2734914" y="0"/>
            <a:ext cx="9310609"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258" y="1988841"/>
            <a:ext cx="10969943"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083918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858394"/>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0804758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1825748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1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352"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00529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4248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1162049"/>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36879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17942"/>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17942"/>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410610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135030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4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8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1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3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vmlDrawing" Target="../drawings/vmlDrawing20.v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image" Target="../media/image2.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oleObject" Target="../embeddings/oleObject20.bin"/><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tags" Target="../tags/tag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1"/>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22"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2"/>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3"/>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4"/>
            </p:custDataLst>
          </p:nvPr>
        </p:nvPicPr>
        <p:blipFill>
          <a:blip r:embed="rId27" cstate="print">
            <a:duotone>
              <a:prstClr val="black"/>
              <a:schemeClr val="tx2">
                <a:tint val="45000"/>
                <a:satMod val="400000"/>
              </a:schemeClr>
            </a:duotone>
            <a:extLst>
              <a:ext uri="{BEBA8EAE-BF5A-486C-A8C5-ECC9F3942E4B}">
                <a14:imgProps xmlns:a14="http://schemas.microsoft.com/office/drawing/2010/main">
                  <a14:imgLayer r:embed="rId2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29"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7"/>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20" name="think-cell Slide" r:id="rId28" imgW="270" imgH="270" progId="TCLayout.ActiveDocument.1">
                  <p:embed/>
                </p:oleObj>
              </mc:Choice>
              <mc:Fallback>
                <p:oleObj name="think-cell Slide" r:id="rId28" imgW="270" imgH="270" progId="TCLayout.ActiveDocument.1">
                  <p:embed/>
                  <p:pic>
                    <p:nvPicPr>
                      <p:cNvPr id="0" name=""/>
                      <p:cNvPicPr/>
                      <p:nvPr/>
                    </p:nvPicPr>
                    <p:blipFill>
                      <a:blip r:embed="rId29"/>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74" r:id="rId17"/>
    <p:sldLayoutId id="2147483780" r:id="rId18"/>
    <p:sldLayoutId id="2147483784" r:id="rId19"/>
    <p:sldLayoutId id="2147483785" r:id="rId20"/>
    <p:sldLayoutId id="2147483786" r:id="rId21"/>
    <p:sldLayoutId id="2147483787" r:id="rId22"/>
    <p:sldLayoutId id="2147483788" r:id="rId23"/>
    <p:sldLayoutId id="2147483789" r:id="rId24"/>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image" Target="../media/image11.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image" Target="../media/image2.emf"/><Relationship Id="rId2" Type="http://schemas.openxmlformats.org/officeDocument/2006/relationships/tags" Target="../tags/tag108.xml"/><Relationship Id="rId16" Type="http://schemas.openxmlformats.org/officeDocument/2006/relationships/oleObject" Target="../embeddings/oleObject36.bin"/><Relationship Id="rId1" Type="http://schemas.openxmlformats.org/officeDocument/2006/relationships/vmlDrawing" Target="../drawings/vmlDrawing36.v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notesSlide" Target="../notesSlides/notesSlide12.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8.png"/><Relationship Id="rId5" Type="http://schemas.openxmlformats.org/officeDocument/2006/relationships/notesSlide" Target="../notesSlides/notesSlide14.xml"/><Relationship Id="rId4"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26.xml"/><Relationship Id="rId7" Type="http://schemas.openxmlformats.org/officeDocument/2006/relationships/notesSlide" Target="../notesSlides/notesSlide15.xml"/><Relationship Id="rId2" Type="http://schemas.openxmlformats.org/officeDocument/2006/relationships/tags" Target="../tags/tag125.xml"/><Relationship Id="rId1" Type="http://schemas.openxmlformats.org/officeDocument/2006/relationships/vmlDrawing" Target="../drawings/vmlDrawing37.vml"/><Relationship Id="rId6" Type="http://schemas.openxmlformats.org/officeDocument/2006/relationships/slideLayout" Target="../slideLayouts/slideLayout25.xml"/><Relationship Id="rId11" Type="http://schemas.openxmlformats.org/officeDocument/2006/relationships/image" Target="../media/image2.emf"/><Relationship Id="rId5" Type="http://schemas.openxmlformats.org/officeDocument/2006/relationships/tags" Target="../tags/tag128.xml"/><Relationship Id="rId10" Type="http://schemas.openxmlformats.org/officeDocument/2006/relationships/oleObject" Target="../embeddings/oleObject37.bin"/><Relationship Id="rId4" Type="http://schemas.openxmlformats.org/officeDocument/2006/relationships/tags" Target="../tags/tag127.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0.xml"/><Relationship Id="rId7" Type="http://schemas.openxmlformats.org/officeDocument/2006/relationships/image" Target="../media/image2.emf"/><Relationship Id="rId2" Type="http://schemas.openxmlformats.org/officeDocument/2006/relationships/tags" Target="../tags/tag129.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16.xml"/><Relationship Id="rId4" Type="http://schemas.openxmlformats.org/officeDocument/2006/relationships/slideLayout" Target="../slideLayouts/slideLayout25.xml"/><Relationship Id="rId9"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tags" Target="../tags/tag155.xml"/><Relationship Id="rId39" Type="http://schemas.openxmlformats.org/officeDocument/2006/relationships/image" Target="../media/image36.jpeg"/><Relationship Id="rId3" Type="http://schemas.openxmlformats.org/officeDocument/2006/relationships/tags" Target="../tags/tag132.xml"/><Relationship Id="rId21" Type="http://schemas.openxmlformats.org/officeDocument/2006/relationships/tags" Target="../tags/tag150.xml"/><Relationship Id="rId34" Type="http://schemas.openxmlformats.org/officeDocument/2006/relationships/image" Target="../media/image2.emf"/><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tags" Target="../tags/tag154.xml"/><Relationship Id="rId33" Type="http://schemas.openxmlformats.org/officeDocument/2006/relationships/oleObject" Target="../embeddings/oleObject39.bin"/><Relationship Id="rId38" Type="http://schemas.openxmlformats.org/officeDocument/2006/relationships/image" Target="../media/image35.jpe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29" Type="http://schemas.openxmlformats.org/officeDocument/2006/relationships/tags" Target="../tags/tag158.xml"/><Relationship Id="rId1" Type="http://schemas.openxmlformats.org/officeDocument/2006/relationships/vmlDrawing" Target="../drawings/vmlDrawing39.v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tags" Target="../tags/tag153.xml"/><Relationship Id="rId32" Type="http://schemas.openxmlformats.org/officeDocument/2006/relationships/notesSlide" Target="../notesSlides/notesSlide23.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tags" Target="../tags/tag152.xml"/><Relationship Id="rId28" Type="http://schemas.openxmlformats.org/officeDocument/2006/relationships/tags" Target="../tags/tag157.xml"/><Relationship Id="rId36" Type="http://schemas.openxmlformats.org/officeDocument/2006/relationships/image" Target="../media/image34.png"/><Relationship Id="rId10" Type="http://schemas.openxmlformats.org/officeDocument/2006/relationships/tags" Target="../tags/tag139.xml"/><Relationship Id="rId19" Type="http://schemas.openxmlformats.org/officeDocument/2006/relationships/tags" Target="../tags/tag148.xml"/><Relationship Id="rId31" Type="http://schemas.openxmlformats.org/officeDocument/2006/relationships/slideLayout" Target="../slideLayouts/slideLayout25.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tags" Target="../tags/tag151.xml"/><Relationship Id="rId27" Type="http://schemas.openxmlformats.org/officeDocument/2006/relationships/tags" Target="../tags/tag156.xml"/><Relationship Id="rId30" Type="http://schemas.openxmlformats.org/officeDocument/2006/relationships/tags" Target="../tags/tag159.xml"/><Relationship Id="rId35"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hyperlink" Target="http://jimbojw.com/wiki/index.php?title=Understanding_Hbase_and_BigTable" TargetMode="Externa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hyperlink" Target="http://www.edwardcapriolo.com/roller/edwardcapriolo/entry/myths_rumors_fud_hate_nosql" TargetMode="Externa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jasonfrantz/drill-architecture-20120913#btnNext" TargetMode="Externa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hyperlink" Target="http://research.google.com/pubs/pub36632.html" TargetMode="Externa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hyperlink" Target="http://www.google.com/url?sa=t&amp;rct=j&amp;q=&amp;esrc=s&amp;source=web&amp;cd=2&amp;cad=rja&amp;ved=0CDwQFjAB&amp;url=http://www.cs.berkeley.edu/~matei/talks/2012/hadoop_summit_spark.pptx&amp;ei=jFT-UOnHDaaOiALYvIDgAw&amp;usg=AFQjCNEq8-rcFnqNI2_0bVGq0sLDYPjk6Q&amp;si" TargetMode="Externa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6.xml"/><Relationship Id="rId6" Type="http://schemas.microsoft.com/office/2007/relationships/hdphoto" Target="../media/hdphoto12.wdp"/><Relationship Id="rId5" Type="http://schemas.microsoft.com/office/2007/relationships/hdphoto" Target="../media/hdphoto11.wdp"/><Relationship Id="rId4" Type="http://schemas.microsoft.com/office/2007/relationships/hdphoto" Target="../media/hdphoto10.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chart" Target="../charts/chart2.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51.jpe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hyperlink" Target="http://hadoopsdk.codeplex.com/" TargetMode="External"/><Relationship Id="rId5" Type="http://schemas.openxmlformats.org/officeDocument/2006/relationships/hyperlink" Target="http://nuget.org/packages?q=hadoop" TargetMode="External"/><Relationship Id="rId4" Type="http://schemas.openxmlformats.org/officeDocument/2006/relationships/hyperlink" Target="http://hadoop.apache.or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6.xml"/><Relationship Id="rId7" Type="http://schemas.openxmlformats.org/officeDocument/2006/relationships/oleObject" Target="../embeddings/oleObject35.bin"/><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notesSlide" Target="../notesSlides/notesSlide8.xml"/><Relationship Id="rId5" Type="http://schemas.openxmlformats.org/officeDocument/2006/relationships/slideLayout" Target="../slideLayouts/slideLayout25.xml"/><Relationship Id="rId4" Type="http://schemas.openxmlformats.org/officeDocument/2006/relationships/tags" Target="../tags/tag10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wmf"/><Relationship Id="rId18" Type="http://schemas.openxmlformats.org/officeDocument/2006/relationships/image" Target="../media/image26.png"/><Relationship Id="rId3" Type="http://schemas.openxmlformats.org/officeDocument/2006/relationships/image" Target="../media/image14.png"/><Relationship Id="rId21" Type="http://schemas.microsoft.com/office/2007/relationships/hdphoto" Target="../media/hdphoto8.wdp"/><Relationship Id="rId7" Type="http://schemas.openxmlformats.org/officeDocument/2006/relationships/image" Target="../media/image18.wmf"/><Relationship Id="rId12" Type="http://schemas.openxmlformats.org/officeDocument/2006/relationships/image" Target="../media/image21.png"/><Relationship Id="rId17" Type="http://schemas.microsoft.com/office/2007/relationships/hdphoto" Target="../media/hdphoto6.wdp"/><Relationship Id="rId2" Type="http://schemas.openxmlformats.org/officeDocument/2006/relationships/notesSlide" Target="../notesSlides/notesSlide9.xml"/><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image" Target="../media/image17.png"/><Relationship Id="rId11" Type="http://schemas.microsoft.com/office/2007/relationships/hdphoto" Target="../media/hdphoto5.wdp"/><Relationship Id="rId5" Type="http://schemas.openxmlformats.org/officeDocument/2006/relationships/image" Target="../media/image16.wmf"/><Relationship Id="rId15" Type="http://schemas.openxmlformats.org/officeDocument/2006/relationships/image" Target="../media/image24.jpeg"/><Relationship Id="rId10" Type="http://schemas.openxmlformats.org/officeDocument/2006/relationships/image" Target="../media/image20.jpeg"/><Relationship Id="rId19" Type="http://schemas.microsoft.com/office/2007/relationships/hdphoto" Target="../media/hdphoto7.wdp"/><Relationship Id="rId4" Type="http://schemas.openxmlformats.org/officeDocument/2006/relationships/image" Target="../media/image15.wmf"/><Relationship Id="rId9" Type="http://schemas.microsoft.com/office/2007/relationships/hdphoto" Target="../media/hdphoto4.wdp"/><Relationship Id="rId14"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32026" y="2408286"/>
            <a:ext cx="9343344" cy="1359196"/>
          </a:xfrm>
        </p:spPr>
        <p:txBody>
          <a:bodyPr/>
          <a:lstStyle/>
          <a:p>
            <a:r>
              <a:rPr lang="en-US" sz="5400" dirty="0"/>
              <a:t>From Batch to Real-time Big Data </a:t>
            </a:r>
            <a:r>
              <a:rPr lang="en-US" sz="5400" dirty="0" smtClean="0"/>
              <a:t>Analytics </a:t>
            </a:r>
            <a:endParaRPr lang="en-US" sz="5000" dirty="0"/>
          </a:p>
        </p:txBody>
      </p:sp>
      <p:sp>
        <p:nvSpPr>
          <p:cNvPr id="3" name="Text Placeholder 2"/>
          <p:cNvSpPr>
            <a:spLocks noGrp="1"/>
          </p:cNvSpPr>
          <p:nvPr>
            <p:ph type="body" sz="quarter" idx="11"/>
          </p:nvPr>
        </p:nvSpPr>
        <p:spPr>
          <a:xfrm>
            <a:off x="519113" y="4612341"/>
            <a:ext cx="5454333" cy="1144929"/>
          </a:xfrm>
        </p:spPr>
        <p:txBody>
          <a:bodyPr/>
          <a:lstStyle/>
          <a:p>
            <a:r>
              <a:rPr lang="en-US" dirty="0" smtClean="0">
                <a:solidFill>
                  <a:schemeClr val="bg1">
                    <a:alpha val="99000"/>
                  </a:schemeClr>
                </a:solidFill>
              </a:rPr>
              <a:t>Wenming Ye	</a:t>
            </a:r>
          </a:p>
          <a:p>
            <a:r>
              <a:rPr lang="en-US" dirty="0" smtClean="0">
                <a:solidFill>
                  <a:schemeClr val="bg1">
                    <a:alpha val="99000"/>
                  </a:schemeClr>
                </a:solidFill>
              </a:rPr>
              <a:t>Sr. Research Program Manager</a:t>
            </a:r>
          </a:p>
          <a:p>
            <a:r>
              <a:rPr lang="en-US" dirty="0" smtClean="0">
                <a:solidFill>
                  <a:schemeClr val="bg1">
                    <a:alpha val="99000"/>
                  </a:schemeClr>
                </a:solidFill>
              </a:rPr>
              <a:t>Microsoft Research Connections</a:t>
            </a:r>
            <a:endParaRPr lang="en-US" dirty="0">
              <a:solidFill>
                <a:schemeClr val="bg1">
                  <a:alpha val="99000"/>
                </a:schemeClr>
              </a:solidFill>
            </a:endParaRPr>
          </a:p>
        </p:txBody>
      </p:sp>
      <p:pic>
        <p:nvPicPr>
          <p:cNvPr id="4"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3230" y="2505719"/>
            <a:ext cx="2381944" cy="178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37097"/>
          </a:xfrm>
        </p:spPr>
        <p:txBody>
          <a:bodyPr/>
          <a:lstStyle/>
          <a:p>
            <a:r>
              <a:rPr lang="en-US" sz="4600" dirty="0" smtClean="0"/>
              <a:t>Collective Intelligence and Predictive analysis</a:t>
            </a:r>
            <a:endParaRPr lang="en-US" sz="4600" dirty="0"/>
          </a:p>
        </p:txBody>
      </p:sp>
      <p:grpSp>
        <p:nvGrpSpPr>
          <p:cNvPr id="3" name="Group 2"/>
          <p:cNvGrpSpPr/>
          <p:nvPr/>
        </p:nvGrpSpPr>
        <p:grpSpPr>
          <a:xfrm>
            <a:off x="8048793" y="2905655"/>
            <a:ext cx="2642616" cy="2641928"/>
            <a:chOff x="8285536" y="3240529"/>
            <a:chExt cx="3096771" cy="3096771"/>
          </a:xfrm>
        </p:grpSpPr>
        <p:sp>
          <p:nvSpPr>
            <p:cNvPr id="4" name="Rectangle 3"/>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Advanced Analytics</a:t>
              </a:r>
            </a:p>
          </p:txBody>
        </p:sp>
        <p:sp>
          <p:nvSpPr>
            <p:cNvPr id="5"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6" name="Group 5"/>
          <p:cNvGrpSpPr/>
          <p:nvPr/>
        </p:nvGrpSpPr>
        <p:grpSpPr>
          <a:xfrm>
            <a:off x="4752046" y="1449534"/>
            <a:ext cx="2642616" cy="2641928"/>
            <a:chOff x="4994239" y="1783015"/>
            <a:chExt cx="2642616" cy="2642616"/>
          </a:xfrm>
        </p:grpSpPr>
        <p:sp>
          <p:nvSpPr>
            <p:cNvPr id="7" name="Rectangle 6"/>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Live Data </a:t>
              </a:r>
              <a:r>
                <a:rPr lang="en-US" sz="3199" kern="0" dirty="0" smtClean="0">
                  <a:gradFill>
                    <a:gsLst>
                      <a:gs pos="0">
                        <a:srgbClr val="FFFFFF"/>
                      </a:gs>
                      <a:gs pos="100000">
                        <a:srgbClr val="FFFFFF"/>
                      </a:gs>
                    </a:gsLst>
                    <a:lin ang="5400000" scaled="0"/>
                  </a:gradFill>
                  <a:latin typeface="Segoe UI Light"/>
                </a:rPr>
                <a:t>Feed, Search</a:t>
              </a:r>
              <a:endParaRPr lang="en-US" sz="3199" kern="0" dirty="0">
                <a:gradFill>
                  <a:gsLst>
                    <a:gs pos="0">
                      <a:srgbClr val="FFFFFF"/>
                    </a:gs>
                    <a:gs pos="100000">
                      <a:srgbClr val="FFFFFF"/>
                    </a:gs>
                  </a:gsLst>
                  <a:lin ang="5400000" scaled="0"/>
                </a:gradFill>
                <a:latin typeface="Segoe UI Light"/>
              </a:endParaRPr>
            </a:p>
          </p:txBody>
        </p:sp>
        <p:sp>
          <p:nvSpPr>
            <p:cNvPr id="8"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9" name="Group 8"/>
          <p:cNvGrpSpPr/>
          <p:nvPr/>
        </p:nvGrpSpPr>
        <p:grpSpPr>
          <a:xfrm>
            <a:off x="1470008" y="2905655"/>
            <a:ext cx="2642536" cy="2641848"/>
            <a:chOff x="952023" y="3373995"/>
            <a:chExt cx="2642536" cy="2642536"/>
          </a:xfrm>
        </p:grpSpPr>
        <p:sp>
          <p:nvSpPr>
            <p:cNvPr id="10" name="Rectangle 9"/>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Social Analytics</a:t>
              </a:r>
            </a:p>
          </p:txBody>
        </p:sp>
        <p:grpSp>
          <p:nvGrpSpPr>
            <p:cNvPr id="11" name="Group 740"/>
            <p:cNvGrpSpPr>
              <a:grpSpLocks noChangeAspect="1"/>
            </p:cNvGrpSpPr>
            <p:nvPr/>
          </p:nvGrpSpPr>
          <p:grpSpPr bwMode="auto">
            <a:xfrm>
              <a:off x="1688098" y="3857434"/>
              <a:ext cx="1087271" cy="932650"/>
              <a:chOff x="7349" y="-2816"/>
              <a:chExt cx="661" cy="567"/>
            </a:xfrm>
            <a:solidFill>
              <a:srgbClr val="FFFFFF"/>
            </a:solidFill>
          </p:grpSpPr>
          <p:sp>
            <p:nvSpPr>
              <p:cNvPr id="1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3"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5"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7"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grpSp>
      </p:grpSp>
      <p:grpSp>
        <p:nvGrpSpPr>
          <p:cNvPr id="18" name="Group 17"/>
          <p:cNvGrpSpPr/>
          <p:nvPr/>
        </p:nvGrpSpPr>
        <p:grpSpPr>
          <a:xfrm>
            <a:off x="4475754" y="3830456"/>
            <a:ext cx="3234521" cy="1702298"/>
            <a:chOff x="4293152" y="4173511"/>
            <a:chExt cx="3234521" cy="1702741"/>
          </a:xfrm>
          <a:solidFill>
            <a:srgbClr val="FFFFFF">
              <a:lumMod val="50000"/>
            </a:srgbClr>
          </a:solidFill>
        </p:grpSpPr>
        <p:sp>
          <p:nvSpPr>
            <p:cNvPr id="19" name="Rectangle 18"/>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optimize my services based on patterns of weather, </a:t>
              </a:r>
              <a:r>
                <a:rPr lang="en-US" sz="1600" kern="0" dirty="0" smtClean="0">
                  <a:solidFill>
                    <a:srgbClr val="FFFFFF"/>
                  </a:solidFill>
                  <a:latin typeface="Segoe UI" pitchFamily="34" charset="0"/>
                  <a:ea typeface="Segoe UI" pitchFamily="34" charset="0"/>
                  <a:cs typeface="Segoe UI" pitchFamily="34" charset="0"/>
                </a:rPr>
                <a:t>traffic.  How do I build a recommendation engine?  </a:t>
              </a:r>
              <a:endParaRPr lang="en-US" sz="1600" kern="0" dirty="0">
                <a:solidFill>
                  <a:srgbClr val="FFFFFF"/>
                </a:solidFill>
                <a:latin typeface="Segoe UI" pitchFamily="34" charset="0"/>
                <a:ea typeface="Segoe UI" pitchFamily="34" charset="0"/>
                <a:cs typeface="Segoe UI" pitchFamily="34" charset="0"/>
              </a:endParaRPr>
            </a:p>
          </p:txBody>
        </p:sp>
        <p:sp>
          <p:nvSpPr>
            <p:cNvPr id="20" name="Isosceles Triangle 19"/>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grpSp>
      <p:grpSp>
        <p:nvGrpSpPr>
          <p:cNvPr id="21" name="Group 20"/>
          <p:cNvGrpSpPr/>
          <p:nvPr/>
        </p:nvGrpSpPr>
        <p:grpSpPr>
          <a:xfrm flipH="1">
            <a:off x="689437" y="1891707"/>
            <a:ext cx="2865928" cy="1410850"/>
            <a:chOff x="534730" y="5272047"/>
            <a:chExt cx="2865928" cy="1411217"/>
          </a:xfrm>
          <a:solidFill>
            <a:srgbClr val="FFFFFF">
              <a:lumMod val="50000"/>
            </a:srgbClr>
          </a:solidFill>
        </p:grpSpPr>
        <p:sp>
          <p:nvSpPr>
            <p:cNvPr id="22" name="Rectangle 21"/>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defRPr/>
              </a:pPr>
              <a:r>
                <a:rPr lang="en-US" sz="1600" kern="0" dirty="0">
                  <a:solidFill>
                    <a:srgbClr val="FFFFFF"/>
                  </a:solidFill>
                  <a:latin typeface="Segoe UI" pitchFamily="34" charset="0"/>
                  <a:ea typeface="Segoe UI" pitchFamily="34" charset="0"/>
                  <a:cs typeface="Segoe UI" pitchFamily="34" charset="0"/>
                </a:rPr>
                <a:t>What’s the social sentiment of my product?</a:t>
              </a:r>
            </a:p>
          </p:txBody>
        </p:sp>
        <p:sp>
          <p:nvSpPr>
            <p:cNvPr id="23" name="Isosceles Triangle 22"/>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E7E7E8"/>
                </a:solidFill>
              </a:endParaRPr>
            </a:p>
          </p:txBody>
        </p:sp>
      </p:grpSp>
      <p:grpSp>
        <p:nvGrpSpPr>
          <p:cNvPr id="24" name="Group 23"/>
          <p:cNvGrpSpPr/>
          <p:nvPr/>
        </p:nvGrpSpPr>
        <p:grpSpPr>
          <a:xfrm>
            <a:off x="8507112" y="1891711"/>
            <a:ext cx="2929034" cy="1399951"/>
            <a:chOff x="8171088" y="5045827"/>
            <a:chExt cx="2929034" cy="1400315"/>
          </a:xfrm>
          <a:solidFill>
            <a:srgbClr val="FFFFFF">
              <a:lumMod val="50000"/>
            </a:srgbClr>
          </a:solidFill>
        </p:grpSpPr>
        <p:sp>
          <p:nvSpPr>
            <p:cNvPr id="25" name="Isosceles Triangle 24"/>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sp>
          <p:nvSpPr>
            <p:cNvPr id="26" name="Rectangle 25"/>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better predict future outcomes?</a:t>
              </a:r>
            </a:p>
          </p:txBody>
        </p:sp>
      </p:grpSp>
    </p:spTree>
    <p:extLst>
      <p:ext uri="{BB962C8B-B14F-4D97-AF65-F5344CB8AC3E}">
        <p14:creationId xmlns:p14="http://schemas.microsoft.com/office/powerpoint/2010/main" val="286834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Hadoop</a:t>
            </a:r>
            <a:r>
              <a:rPr lang="en-US" dirty="0" smtClean="0"/>
              <a:t> is for Big Data</a:t>
            </a:r>
            <a:endParaRPr lang="en-US" dirty="0"/>
          </a:p>
        </p:txBody>
      </p:sp>
      <p:sp>
        <p:nvSpPr>
          <p:cNvPr id="2" name="Text Placeholder 1"/>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71853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1644"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0" y="0"/>
                        <a:ext cx="158750" cy="158750"/>
                      </a:xfrm>
                      <a:prstGeom prst="rect">
                        <a:avLst/>
                      </a:prstGeom>
                    </p:spPr>
                  </p:pic>
                </p:oleObj>
              </mc:Fallback>
            </mc:AlternateContent>
          </a:graphicData>
        </a:graphic>
      </p:graphicFrame>
      <p:sp>
        <p:nvSpPr>
          <p:cNvPr id="79" name="TextBox 78"/>
          <p:cNvSpPr txBox="1"/>
          <p:nvPr/>
        </p:nvSpPr>
        <p:spPr>
          <a:xfrm>
            <a:off x="250214" y="6448942"/>
            <a:ext cx="3967433" cy="184666"/>
          </a:xfrm>
          <a:prstGeom prst="rect">
            <a:avLst/>
          </a:prstGeom>
          <a:noFill/>
        </p:spPr>
        <p:txBody>
          <a:bodyPr wrap="none" lIns="0" tIns="0" rIns="0" bIns="0"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chemeClr val="bg1"/>
                </a:solidFill>
                <a:effectLst/>
                <a:uLnTx/>
                <a:uFillTx/>
              </a:rPr>
              <a:t>Reference</a:t>
            </a:r>
            <a:r>
              <a:rPr kumimoji="0" lang="en-US" sz="1200" b="0" i="0" u="none" strike="noStrike" kern="0" cap="none" spc="0" normalizeH="0" baseline="0" noProof="0" dirty="0">
                <a:ln>
                  <a:solidFill>
                    <a:schemeClr val="bg1">
                      <a:alpha val="0"/>
                    </a:schemeClr>
                  </a:solidFill>
                </a:ln>
                <a:solidFill>
                  <a:schemeClr val="bg1"/>
                </a:solidFill>
                <a:effectLst/>
                <a:uLnTx/>
                <a:uFillTx/>
              </a:rPr>
              <a:t>: </a:t>
            </a:r>
            <a:r>
              <a:rPr kumimoji="0" lang="en-US" sz="1200" b="0" i="0" u="sng" strike="noStrike" kern="0" cap="none" spc="0" normalizeH="0" baseline="0" noProof="0" dirty="0">
                <a:ln>
                  <a:solidFill>
                    <a:schemeClr val="bg1">
                      <a:alpha val="0"/>
                    </a:schemeClr>
                  </a:solidFill>
                </a:ln>
                <a:solidFill>
                  <a:schemeClr val="bg1"/>
                </a:solidFill>
                <a:effectLst/>
                <a:uLnTx/>
                <a:uFillTx/>
              </a:rPr>
              <a:t>http://</a:t>
            </a:r>
            <a:r>
              <a:rPr kumimoji="0" lang="en-US" sz="1200" b="0" i="0" u="sng" strike="noStrike" kern="0" cap="none" spc="0" normalizeH="0" baseline="0" noProof="0" dirty="0" smtClean="0">
                <a:ln>
                  <a:solidFill>
                    <a:schemeClr val="bg1">
                      <a:alpha val="0"/>
                    </a:schemeClr>
                  </a:solidFill>
                </a:ln>
                <a:solidFill>
                  <a:schemeClr val="bg1"/>
                </a:solidFill>
                <a:effectLst/>
                <a:uLnTx/>
                <a:uFillTx/>
              </a:rPr>
              <a:t>en.wikipedia.org/wiki/File:Hadoop_1.png </a:t>
            </a:r>
            <a:endParaRPr kumimoji="0" lang="en-US" sz="1200" b="0" i="0" u="sng" strike="noStrike" kern="0" cap="none" spc="0" normalizeH="0" baseline="0" noProof="0" dirty="0">
              <a:ln>
                <a:solidFill>
                  <a:schemeClr val="bg1">
                    <a:alpha val="0"/>
                  </a:schemeClr>
                </a:solidFill>
              </a:ln>
              <a:solidFill>
                <a:schemeClr val="bg1"/>
              </a:solidFill>
              <a:effectLst/>
              <a:uLnTx/>
              <a:uFillTx/>
            </a:endParaRPr>
          </a:p>
        </p:txBody>
      </p:sp>
      <p:grpSp>
        <p:nvGrpSpPr>
          <p:cNvPr id="13" name="Group 12"/>
          <p:cNvGrpSpPr/>
          <p:nvPr/>
        </p:nvGrpSpPr>
        <p:grpSpPr>
          <a:xfrm>
            <a:off x="4482353"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err="1" smtClean="0">
                  <a:ln>
                    <a:solidFill>
                      <a:schemeClr val="bg1">
                        <a:alpha val="0"/>
                      </a:schemeClr>
                    </a:solidFill>
                  </a:ln>
                  <a:solidFill>
                    <a:schemeClr val="bg1">
                      <a:alpha val="99000"/>
                    </a:schemeClr>
                  </a:solidFill>
                  <a:effectLst/>
                  <a:uLnTx/>
                  <a:uFillTx/>
                </a:rPr>
                <a:t>MapReduce</a:t>
              </a: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HDFS </a:t>
              </a:r>
              <a:b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b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Job tracker</a:t>
                </a:r>
                <a:endParaRPr lang="en-US" dirty="0">
                  <a:ln>
                    <a:solidFill>
                      <a:schemeClr val="bg1">
                        <a:alpha val="0"/>
                      </a:schemeClr>
                    </a:solidFill>
                  </a:ln>
                  <a:solidFill>
                    <a:schemeClr val="bg1"/>
                  </a:solidFill>
                </a:endParaRP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Name node</a:t>
                </a:r>
                <a:endParaRPr lang="en-US" dirty="0">
                  <a:ln>
                    <a:solidFill>
                      <a:schemeClr val="bg1">
                        <a:alpha val="0"/>
                      </a:schemeClr>
                    </a:solidFill>
                  </a:ln>
                  <a:solidFill>
                    <a:schemeClr val="bg1"/>
                  </a:solidFill>
                </a:endParaRP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73" y="2548785"/>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5433"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19112" y="228600"/>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338963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FIRST, STORE THE DATA</a:t>
            </a:r>
            <a:endParaRPr lang="en-US" sz="2000" b="1" dirty="0">
              <a:ln>
                <a:solidFill>
                  <a:schemeClr val="bg1">
                    <a:alpha val="0"/>
                  </a:schemeClr>
                </a:solidFill>
              </a:ln>
              <a:solidFill>
                <a:srgbClr val="595959"/>
              </a:solidFill>
            </a:endParaRPr>
          </a:p>
        </p:txBody>
      </p:sp>
      <p:sp>
        <p:nvSpPr>
          <p:cNvPr id="183" name="Rectangle 182"/>
          <p:cNvSpPr/>
          <p:nvPr/>
        </p:nvSpPr>
        <p:spPr bwMode="auto">
          <a:xfrm>
            <a:off x="6048650" y="1880655"/>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82" name="Group 181"/>
          <p:cNvGrpSpPr/>
          <p:nvPr/>
        </p:nvGrpSpPr>
        <p:grpSpPr>
          <a:xfrm>
            <a:off x="6357386" y="4114800"/>
            <a:ext cx="1481737" cy="1717518"/>
            <a:chOff x="6116086" y="4114800"/>
            <a:chExt cx="1481737" cy="1717518"/>
          </a:xfrm>
        </p:grpSpPr>
        <p:grpSp>
          <p:nvGrpSpPr>
            <p:cNvPr id="174" name="Group 173"/>
            <p:cNvGrpSpPr/>
            <p:nvPr/>
          </p:nvGrpSpPr>
          <p:grpSpPr>
            <a:xfrm>
              <a:off x="6116086" y="4114800"/>
              <a:ext cx="1481737" cy="1717518"/>
              <a:chOff x="6116086" y="4114800"/>
              <a:chExt cx="1481737" cy="1717518"/>
            </a:xfrm>
          </p:grpSpPr>
          <p:sp>
            <p:nvSpPr>
              <p:cNvPr id="149" name="TextBox 148"/>
              <p:cNvSpPr txBox="1"/>
              <p:nvPr/>
            </p:nvSpPr>
            <p:spPr>
              <a:xfrm>
                <a:off x="6424026"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6531" y="2028969"/>
            <a:ext cx="1481737" cy="1717518"/>
            <a:chOff x="7975231" y="2028969"/>
            <a:chExt cx="1481737" cy="1717518"/>
          </a:xfrm>
        </p:grpSpPr>
        <p:grpSp>
          <p:nvGrpSpPr>
            <p:cNvPr id="177" name="Group 176"/>
            <p:cNvGrpSpPr/>
            <p:nvPr/>
          </p:nvGrpSpPr>
          <p:grpSpPr>
            <a:xfrm>
              <a:off x="7975231" y="2028969"/>
              <a:ext cx="1481737" cy="1717518"/>
              <a:chOff x="7975231" y="2028969"/>
              <a:chExt cx="1481737" cy="1717518"/>
            </a:xfrm>
          </p:grpSpPr>
          <p:sp>
            <p:nvSpPr>
              <p:cNvPr id="129" name="TextBox 128"/>
              <p:cNvSpPr txBox="1"/>
              <p:nvPr/>
            </p:nvSpPr>
            <p:spPr>
              <a:xfrm>
                <a:off x="8283171"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7386" y="2028969"/>
            <a:ext cx="1481737" cy="1717518"/>
            <a:chOff x="6116086" y="2028969"/>
            <a:chExt cx="1481737" cy="1717518"/>
          </a:xfrm>
        </p:grpSpPr>
        <p:sp>
          <p:nvSpPr>
            <p:cNvPr id="66" name="TextBox 65"/>
            <p:cNvSpPr txBox="1"/>
            <p:nvPr/>
          </p:nvSpPr>
          <p:spPr>
            <a:xfrm>
              <a:off x="6424026"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19112" y="228600"/>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49473"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 name="Group 10"/>
          <p:cNvGrpSpPr/>
          <p:nvPr/>
        </p:nvGrpSpPr>
        <p:grpSpPr>
          <a:xfrm>
            <a:off x="2220028"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1900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821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814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736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736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1900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821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6531" y="4114800"/>
            <a:ext cx="1481737" cy="1717518"/>
            <a:chOff x="7975231" y="4114800"/>
            <a:chExt cx="1481737" cy="1717518"/>
          </a:xfrm>
        </p:grpSpPr>
        <p:sp>
          <p:nvSpPr>
            <p:cNvPr id="169" name="TextBox 168"/>
            <p:cNvSpPr txBox="1"/>
            <p:nvPr/>
          </p:nvSpPr>
          <p:spPr>
            <a:xfrm>
              <a:off x="8283171"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0893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0893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814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0893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814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736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97618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SECOND, TAKE THE PROCESSING TO THE DATA</a:t>
            </a:r>
            <a:endParaRPr lang="en-US" sz="2000" b="1" dirty="0">
              <a:ln>
                <a:solidFill>
                  <a:schemeClr val="bg1">
                    <a:alpha val="0"/>
                  </a:schemeClr>
                </a:solidFill>
              </a:ln>
              <a:solidFill>
                <a:srgbClr val="595959"/>
              </a:solidFill>
            </a:endParaRPr>
          </a:p>
        </p:txBody>
      </p:sp>
      <p:sp>
        <p:nvSpPr>
          <p:cNvPr id="2" name="Title 1"/>
          <p:cNvSpPr>
            <a:spLocks noGrp="1"/>
          </p:cNvSpPr>
          <p:nvPr>
            <p:ph type="title"/>
            <p:custDataLst>
              <p:tags r:id="rId2"/>
            </p:custDataLst>
          </p:nvPr>
        </p:nvSpPr>
        <p:spPr>
          <a:xfrm>
            <a:off x="519112" y="228600"/>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5816"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Map Reduce function in JavaScript</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map</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 =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value.split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zA</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-Z]/);</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for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 = 0; i &lt;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words.length</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9144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if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(words[i]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(words[i</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toLowerCase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1);}</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reduce</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values, context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sum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while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values.hasNext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sum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parseInt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4572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(key, sum);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p:txBody>
      </p:sp>
      <p:grpSp>
        <p:nvGrpSpPr>
          <p:cNvPr id="16" name="Group 15"/>
          <p:cNvGrpSpPr/>
          <p:nvPr/>
        </p:nvGrpSpPr>
        <p:grpSpPr>
          <a:xfrm>
            <a:off x="1037358"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3411" y="4124442"/>
            <a:ext cx="1268671" cy="1249558"/>
          </a:xfrm>
          <a:prstGeom prst="rect">
            <a:avLst/>
          </a:prstGeom>
        </p:spPr>
      </p:pic>
      <p:sp>
        <p:nvSpPr>
          <p:cNvPr id="193" name="Right Arrow 192"/>
          <p:cNvSpPr/>
          <p:nvPr/>
        </p:nvSpPr>
        <p:spPr bwMode="auto">
          <a:xfrm>
            <a:off x="4756668"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4" name="Right Arrow 193"/>
          <p:cNvSpPr/>
          <p:nvPr/>
        </p:nvSpPr>
        <p:spPr bwMode="auto">
          <a:xfrm rot="10800000">
            <a:off x="6747140"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5969" y="2241556"/>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smtClean="0">
                <a:solidFill>
                  <a:schemeClr val="accent1">
                    <a:alpha val="99000"/>
                  </a:schemeClr>
                </a:solidFill>
              </a:rPr>
              <a:t>Code</a:t>
            </a:r>
            <a:endParaRPr lang="en-US" sz="2400" dirty="0">
              <a:solidFill>
                <a:schemeClr val="accent1">
                  <a:alpha val="99000"/>
                </a:schemeClr>
              </a:solidFill>
            </a:endParaRPr>
          </a:p>
        </p:txBody>
      </p:sp>
    </p:spTree>
    <p:extLst>
      <p:ext uri="{BB962C8B-B14F-4D97-AF65-F5344CB8AC3E}">
        <p14:creationId xmlns:p14="http://schemas.microsoft.com/office/powerpoint/2010/main" val="482375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 Same Side Corner Rectangle 73"/>
          <p:cNvSpPr/>
          <p:nvPr/>
        </p:nvSpPr>
        <p:spPr>
          <a:xfrm>
            <a:off x="0"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pSp>
        <p:nvGrpSpPr>
          <p:cNvPr id="11" name="Group 10"/>
          <p:cNvGrpSpPr/>
          <p:nvPr/>
        </p:nvGrpSpPr>
        <p:grpSpPr>
          <a:xfrm>
            <a:off x="6172143" y="4169925"/>
            <a:ext cx="5495981" cy="1828800"/>
            <a:chOff x="6172143" y="4169925"/>
            <a:chExt cx="5495981" cy="1828800"/>
          </a:xfrm>
        </p:grpSpPr>
        <p:sp>
          <p:nvSpPr>
            <p:cNvPr id="53" name="Rectangle 52"/>
            <p:cNvSpPr/>
            <p:nvPr>
              <p:custDataLst>
                <p:tags r:id="rId5"/>
              </p:custDataLst>
            </p:nvPr>
          </p:nvSpPr>
          <p:spPr bwMode="auto">
            <a:xfrm>
              <a:off x="6172143" y="4169925"/>
              <a:ext cx="5495981"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45718" numCol="1" spcCol="0" rtlCol="0" fromWordArt="0" anchor="t" anchorCtr="0" forceAA="0" compatLnSpc="1">
              <a:prstTxWarp prst="textNoShape">
                <a:avLst/>
              </a:prstTxWarp>
              <a:noAutofit/>
            </a:bodyPr>
            <a:lstStyle/>
            <a:p>
              <a:pPr defTabSz="914099" fontAlgn="base">
                <a:spcBef>
                  <a:spcPts val="1200"/>
                </a:spcBef>
              </a:pPr>
              <a:r>
                <a:rPr lang="en-US" sz="1800" i="1" dirty="0">
                  <a:ln>
                    <a:solidFill>
                      <a:schemeClr val="bg1">
                        <a:alpha val="0"/>
                      </a:schemeClr>
                    </a:solidFill>
                  </a:ln>
                  <a:solidFill>
                    <a:schemeClr val="tx1">
                      <a:lumMod val="75000"/>
                      <a:lumOff val="25000"/>
                      <a:alpha val="99000"/>
                    </a:schemeClr>
                  </a:solidFill>
                </a:rPr>
                <a:t>Our weather model and resulting data </a:t>
              </a:r>
              <a:r>
                <a:rPr lang="en-US" sz="1800" i="1" dirty="0" smtClean="0">
                  <a:ln>
                    <a:solidFill>
                      <a:schemeClr val="bg1">
                        <a:alpha val="0"/>
                      </a:schemeClr>
                    </a:solidFill>
                  </a:ln>
                  <a:solidFill>
                    <a:schemeClr val="tx1">
                      <a:lumMod val="75000"/>
                      <a:lumOff val="25000"/>
                      <a:alpha val="99000"/>
                    </a:schemeClr>
                  </a:solidFill>
                </a:rPr>
                <a:t>sets </a:t>
              </a:r>
              <a:r>
                <a:rPr lang="en-US" sz="1800" i="1" dirty="0">
                  <a:ln>
                    <a:solidFill>
                      <a:schemeClr val="bg1">
                        <a:alpha val="0"/>
                      </a:schemeClr>
                    </a:solidFill>
                  </a:ln>
                  <a:solidFill>
                    <a:schemeClr val="tx1">
                      <a:lumMod val="75000"/>
                      <a:lumOff val="25000"/>
                      <a:alpha val="99000"/>
                    </a:schemeClr>
                  </a:solidFill>
                </a:rPr>
                <a:t>should be accessible to universities and other institutions</a:t>
              </a:r>
              <a:r>
                <a:rPr lang="en-US" sz="1800" i="1" dirty="0" smtClean="0">
                  <a:ln>
                    <a:solidFill>
                      <a:schemeClr val="bg1">
                        <a:alpha val="0"/>
                      </a:schemeClr>
                    </a:solidFill>
                  </a:ln>
                  <a:solidFill>
                    <a:schemeClr val="tx1">
                      <a:lumMod val="75000"/>
                      <a:lumOff val="25000"/>
                      <a:alpha val="99000"/>
                    </a:schemeClr>
                  </a:solidFill>
                </a:rPr>
                <a:t>.</a:t>
              </a:r>
              <a:br>
                <a:rPr lang="en-US" sz="1800" i="1" dirty="0" smtClean="0">
                  <a:ln>
                    <a:solidFill>
                      <a:schemeClr val="bg1">
                        <a:alpha val="0"/>
                      </a:schemeClr>
                    </a:solidFill>
                  </a:ln>
                  <a:solidFill>
                    <a:schemeClr val="tx1">
                      <a:lumMod val="75000"/>
                      <a:lumOff val="25000"/>
                      <a:alpha val="99000"/>
                    </a:schemeClr>
                  </a:solidFill>
                </a:rPr>
              </a:br>
              <a:endParaRPr lang="en-US" sz="1800" i="1" dirty="0" smtClean="0">
                <a:ln>
                  <a:solidFill>
                    <a:schemeClr val="bg1">
                      <a:alpha val="0"/>
                    </a:schemeClr>
                  </a:solidFill>
                </a:ln>
                <a:solidFill>
                  <a:schemeClr val="tx1">
                    <a:lumMod val="75000"/>
                    <a:lumOff val="25000"/>
                    <a:alpha val="99000"/>
                  </a:schemeClr>
                </a:solidFill>
              </a:endParaRPr>
            </a:p>
            <a:p>
              <a:pPr algn="r" defTabSz="914099" fontAlgn="base">
                <a:spcBef>
                  <a:spcPts val="1200"/>
                </a:spcBef>
              </a:pPr>
              <a:r>
                <a:rPr lang="en-US" sz="1600" b="1" dirty="0">
                  <a:ln>
                    <a:solidFill>
                      <a:schemeClr val="bg1">
                        <a:alpha val="0"/>
                      </a:schemeClr>
                    </a:solidFill>
                  </a:ln>
                  <a:solidFill>
                    <a:schemeClr val="tx1">
                      <a:lumMod val="75000"/>
                      <a:lumOff val="25000"/>
                      <a:alpha val="99000"/>
                    </a:schemeClr>
                  </a:solidFill>
                </a:rPr>
                <a:t>Aerospace Development Manager, </a:t>
              </a:r>
              <a:br>
                <a:rPr lang="en-US" sz="1600" b="1" dirty="0">
                  <a:ln>
                    <a:solidFill>
                      <a:schemeClr val="bg1">
                        <a:alpha val="0"/>
                      </a:schemeClr>
                    </a:solidFill>
                  </a:ln>
                  <a:solidFill>
                    <a:schemeClr val="tx1">
                      <a:lumMod val="75000"/>
                      <a:lumOff val="25000"/>
                      <a:alpha val="99000"/>
                    </a:schemeClr>
                  </a:solidFill>
                </a:rPr>
              </a:br>
              <a:r>
                <a:rPr lang="en-US" sz="1600" dirty="0">
                  <a:ln>
                    <a:solidFill>
                      <a:schemeClr val="bg1">
                        <a:alpha val="0"/>
                      </a:schemeClr>
                    </a:solidFill>
                  </a:ln>
                  <a:solidFill>
                    <a:schemeClr val="tx1">
                      <a:lumMod val="75000"/>
                      <a:lumOff val="25000"/>
                      <a:alpha val="99000"/>
                    </a:schemeClr>
                  </a:solidFill>
                </a:rPr>
                <a:t>U.S. Federal Government</a:t>
              </a:r>
            </a:p>
          </p:txBody>
        </p:sp>
        <p:pic>
          <p:nvPicPr>
            <p:cNvPr id="31"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2611" y="4169925"/>
            <a:ext cx="5495979" cy="1828800"/>
            <a:chOff x="582611" y="4169925"/>
            <a:chExt cx="5495979" cy="1828800"/>
          </a:xfrm>
        </p:grpSpPr>
        <p:sp>
          <p:nvSpPr>
            <p:cNvPr id="56" name="Rectangle 55"/>
            <p:cNvSpPr/>
            <p:nvPr>
              <p:custDataLst>
                <p:tags r:id="rId4"/>
              </p:custDataLst>
            </p:nvPr>
          </p:nvSpPr>
          <p:spPr bwMode="auto">
            <a:xfrm>
              <a:off x="582611" y="4169925"/>
              <a:ext cx="5495979"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82880" rIns="274320" bIns="45718" numCol="1" rtlCol="0" anchor="t" anchorCtr="0" compatLnSpc="1">
              <a:prstTxWarp prst="textNoShape">
                <a:avLst/>
              </a:prstTxWarp>
            </a:bodyPr>
            <a:lstStyle/>
            <a:p>
              <a:pPr defTabSz="914099" fontAlgn="base">
                <a:spcBef>
                  <a:spcPts val="1200"/>
                </a:spcBef>
              </a:pPr>
              <a:r>
                <a:rPr lang="en-US" sz="1800" dirty="0">
                  <a:ln>
                    <a:solidFill>
                      <a:schemeClr val="bg1">
                        <a:alpha val="0"/>
                      </a:schemeClr>
                    </a:solidFill>
                  </a:ln>
                  <a:solidFill>
                    <a:schemeClr val="tx1">
                      <a:lumMod val="75000"/>
                      <a:lumOff val="25000"/>
                      <a:alpha val="99000"/>
                    </a:schemeClr>
                  </a:solidFill>
                </a:rPr>
                <a:t>It</a:t>
              </a:r>
              <a:r>
                <a:rPr lang="en-US" sz="1800" i="1" dirty="0">
                  <a:ln>
                    <a:solidFill>
                      <a:schemeClr val="bg1">
                        <a:alpha val="0"/>
                      </a:schemeClr>
                    </a:solidFill>
                  </a:ln>
                  <a:solidFill>
                    <a:schemeClr val="tx1">
                      <a:lumMod val="75000"/>
                      <a:lumOff val="25000"/>
                      <a:alpha val="99000"/>
                    </a:schemeClr>
                  </a:solidFill>
                </a:rPr>
                <a:t> takes more time to hand a project from </a:t>
              </a:r>
              <a:r>
                <a:rPr lang="en-US" sz="1800" i="1" dirty="0" smtClean="0">
                  <a:ln>
                    <a:solidFill>
                      <a:schemeClr val="bg1">
                        <a:alpha val="0"/>
                      </a:schemeClr>
                    </a:solidFill>
                  </a:ln>
                  <a:solidFill>
                    <a:schemeClr val="tx1">
                      <a:lumMod val="75000"/>
                      <a:lumOff val="25000"/>
                      <a:alpha val="99000"/>
                    </a:schemeClr>
                  </a:solidFill>
                </a:rPr>
                <a:t>the </a:t>
              </a:r>
              <a:r>
                <a:rPr lang="en-US" sz="1800" i="1" dirty="0">
                  <a:ln>
                    <a:solidFill>
                      <a:schemeClr val="bg1">
                        <a:alpha val="0"/>
                      </a:schemeClr>
                    </a:solidFill>
                  </a:ln>
                  <a:solidFill>
                    <a:schemeClr val="tx1">
                      <a:lumMod val="75000"/>
                      <a:lumOff val="25000"/>
                      <a:alpha val="99000"/>
                    </a:schemeClr>
                  </a:solidFill>
                </a:rPr>
                <a:t>seismic guys to me to the engineers in production than it does to figure out the oil </a:t>
              </a:r>
              <a:r>
                <a:rPr lang="en-US" sz="1800" i="1" dirty="0" smtClean="0">
                  <a:ln>
                    <a:solidFill>
                      <a:schemeClr val="bg1">
                        <a:alpha val="0"/>
                      </a:schemeClr>
                    </a:solidFill>
                  </a:ln>
                  <a:solidFill>
                    <a:schemeClr val="tx1">
                      <a:lumMod val="75000"/>
                      <a:lumOff val="25000"/>
                      <a:alpha val="99000"/>
                    </a:schemeClr>
                  </a:solidFill>
                </a:rPr>
                <a:t>field </a:t>
              </a:r>
              <a:r>
                <a:rPr lang="en-US" sz="1800" i="1" dirty="0">
                  <a:ln>
                    <a:solidFill>
                      <a:schemeClr val="bg1">
                        <a:alpha val="0"/>
                      </a:schemeClr>
                    </a:solidFill>
                  </a:ln>
                  <a:solidFill>
                    <a:schemeClr val="tx1">
                      <a:lumMod val="75000"/>
                      <a:lumOff val="25000"/>
                      <a:alpha val="99000"/>
                    </a:schemeClr>
                  </a:solidFill>
                </a:rPr>
                <a:t>plays</a:t>
              </a:r>
              <a:r>
                <a:rPr lang="en-US" sz="1800" i="1" dirty="0" smtClean="0">
                  <a:ln>
                    <a:solidFill>
                      <a:schemeClr val="bg1">
                        <a:alpha val="0"/>
                      </a:schemeClr>
                    </a:solidFill>
                  </a:ln>
                  <a:solidFill>
                    <a:schemeClr val="tx1">
                      <a:lumMod val="75000"/>
                      <a:lumOff val="25000"/>
                      <a:alpha val="99000"/>
                    </a:schemeClr>
                  </a:solidFill>
                </a:rPr>
                <a:t>.</a:t>
              </a:r>
            </a:p>
            <a:p>
              <a:pPr algn="r" defTabSz="914099" fontAlgn="base">
                <a:spcBef>
                  <a:spcPts val="1200"/>
                </a:spcBef>
              </a:pPr>
              <a:r>
                <a:rPr lang="en-US" sz="1600" b="1" dirty="0" smtClean="0">
                  <a:ln>
                    <a:solidFill>
                      <a:schemeClr val="bg1">
                        <a:alpha val="0"/>
                      </a:schemeClr>
                    </a:solidFill>
                  </a:ln>
                  <a:solidFill>
                    <a:schemeClr val="tx1">
                      <a:lumMod val="75000"/>
                      <a:lumOff val="25000"/>
                      <a:alpha val="99000"/>
                    </a:schemeClr>
                  </a:solidFill>
                </a:rPr>
                <a:t>Geologist</a:t>
              </a:r>
              <a:r>
                <a:rPr lang="en-US" sz="1600" dirty="0">
                  <a:ln>
                    <a:solidFill>
                      <a:schemeClr val="bg1">
                        <a:alpha val="0"/>
                      </a:schemeClr>
                    </a:solidFill>
                  </a:ln>
                  <a:solidFill>
                    <a:schemeClr val="tx1">
                      <a:lumMod val="75000"/>
                      <a:lumOff val="25000"/>
                      <a:alpha val="99000"/>
                    </a:schemeClr>
                  </a:solidFill>
                </a:rPr>
                <a:t>, </a:t>
              </a:r>
              <a:br>
                <a:rPr lang="en-US" sz="1600" dirty="0">
                  <a:ln>
                    <a:solidFill>
                      <a:schemeClr val="bg1">
                        <a:alpha val="0"/>
                      </a:schemeClr>
                    </a:solidFill>
                  </a:ln>
                  <a:solidFill>
                    <a:schemeClr val="tx1">
                      <a:lumMod val="75000"/>
                      <a:lumOff val="25000"/>
                      <a:alpha val="99000"/>
                    </a:schemeClr>
                  </a:solidFill>
                </a:rPr>
              </a:br>
              <a:r>
                <a:rPr lang="en-US" sz="1600" dirty="0" smtClean="0">
                  <a:ln>
                    <a:solidFill>
                      <a:schemeClr val="bg1">
                        <a:alpha val="0"/>
                      </a:schemeClr>
                    </a:solidFill>
                  </a:ln>
                  <a:solidFill>
                    <a:schemeClr val="tx1">
                      <a:lumMod val="75000"/>
                      <a:lumOff val="25000"/>
                      <a:alpha val="99000"/>
                    </a:schemeClr>
                  </a:solidFill>
                </a:rPr>
                <a:t>Major </a:t>
              </a:r>
              <a:r>
                <a:rPr lang="en-US" sz="1600" dirty="0">
                  <a:ln>
                    <a:solidFill>
                      <a:schemeClr val="bg1">
                        <a:alpha val="0"/>
                      </a:schemeClr>
                    </a:solidFill>
                  </a:ln>
                  <a:solidFill>
                    <a:schemeClr val="tx1">
                      <a:lumMod val="75000"/>
                      <a:lumOff val="25000"/>
                      <a:alpha val="99000"/>
                    </a:schemeClr>
                  </a:solidFill>
                </a:rPr>
                <a:t>oil and gas company</a:t>
              </a:r>
              <a:endParaRPr lang="en-US" sz="1800" dirty="0">
                <a:ln>
                  <a:solidFill>
                    <a:schemeClr val="bg1">
                      <a:alpha val="0"/>
                    </a:schemeClr>
                  </a:solidFill>
                </a:ln>
                <a:solidFill>
                  <a:schemeClr val="tx1">
                    <a:lumMod val="75000"/>
                    <a:lumOff val="25000"/>
                    <a:alpha val="99000"/>
                  </a:schemeClr>
                </a:solidFill>
              </a:endParaRPr>
            </a:p>
          </p:txBody>
        </p:sp>
        <p:pic>
          <p:nvPicPr>
            <p:cNvPr id="33"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690"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a:t>
            </a:r>
            <a:r>
              <a:rPr lang="en-US" dirty="0">
                <a:solidFill>
                  <a:schemeClr val="bg1">
                    <a:alpha val="99000"/>
                  </a:schemeClr>
                </a:solidFill>
              </a:rPr>
              <a:t>– </a:t>
            </a:r>
            <a:r>
              <a:rPr lang="en-US" dirty="0" smtClean="0">
                <a:solidFill>
                  <a:schemeClr val="bg1">
                    <a:alpha val="99000"/>
                  </a:schemeClr>
                </a:solidFill>
              </a:rPr>
              <a:t>Workflow</a:t>
            </a:r>
            <a:endParaRPr lang="en-US" dirty="0">
              <a:solidFill>
                <a:schemeClr val="bg1">
                  <a:alpha val="99000"/>
                </a:schemeClr>
              </a:solidFill>
            </a:endParaRPr>
          </a:p>
        </p:txBody>
      </p:sp>
      <p:sp>
        <p:nvSpPr>
          <p:cNvPr id="38" name="Rectangle 37"/>
          <p:cNvSpPr>
            <a:spLocks noChangeAspect="1"/>
          </p:cNvSpPr>
          <p:nvPr/>
        </p:nvSpPr>
        <p:spPr>
          <a:xfrm>
            <a:off x="582611"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Data</a:t>
            </a:r>
          </a:p>
          <a:p>
            <a:pPr lvl="0">
              <a:lnSpc>
                <a:spcPct val="90000"/>
              </a:lnSpc>
            </a:pPr>
            <a:r>
              <a:rPr lang="en-US" sz="3200" dirty="0">
                <a:ln>
                  <a:solidFill>
                    <a:srgbClr val="FFFFFF">
                      <a:alpha val="0"/>
                    </a:srgbClr>
                  </a:solidFill>
                </a:ln>
                <a:solidFill>
                  <a:schemeClr val="bg1">
                    <a:alpha val="99000"/>
                  </a:schemeClr>
                </a:solidFill>
                <a:latin typeface="Segoe UI Light" pitchFamily="34" charset="0"/>
              </a:rPr>
              <a:t>Acquisition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Modeling</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1" name="Rectangle 40"/>
          <p:cNvSpPr>
            <a:spLocks noChangeAspect="1"/>
          </p:cNvSpPr>
          <p:nvPr/>
        </p:nvSpPr>
        <p:spPr>
          <a:xfrm>
            <a:off x="3377377"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Collaboration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Visualization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4" name="Rectangle 43"/>
          <p:cNvSpPr>
            <a:spLocks noChangeAspect="1"/>
          </p:cNvSpPr>
          <p:nvPr/>
        </p:nvSpPr>
        <p:spPr>
          <a:xfrm>
            <a:off x="8966910"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Dissemination,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Sharing</a:t>
            </a:r>
            <a:r>
              <a:rPr lang="en-US" sz="3200" dirty="0">
                <a:ln>
                  <a:solidFill>
                    <a:srgbClr val="FFFFFF">
                      <a:alpha val="0"/>
                    </a:srgbClr>
                  </a:solidFill>
                </a:ln>
                <a:solidFill>
                  <a:schemeClr val="bg1">
                    <a:alpha val="99000"/>
                  </a:schemeClr>
                </a:solidFill>
                <a:latin typeface="Segoe UI Light" pitchFamily="34" charset="0"/>
              </a:rPr>
              <a:t>,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Preservation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7" name="Rectangle 46"/>
          <p:cNvSpPr>
            <a:spLocks noChangeAspect="1"/>
          </p:cNvSpPr>
          <p:nvPr/>
        </p:nvSpPr>
        <p:spPr>
          <a:xfrm>
            <a:off x="6172143"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Analysis </a:t>
            </a:r>
            <a:r>
              <a:rPr lang="en-US" sz="3200" dirty="0" smtClean="0">
                <a:ln>
                  <a:solidFill>
                    <a:srgbClr val="FFFFFF">
                      <a:alpha val="0"/>
                    </a:srgbClr>
                  </a:solidFill>
                </a:ln>
                <a:solidFill>
                  <a:schemeClr val="bg1">
                    <a:alpha val="99000"/>
                  </a:schemeClr>
                </a:solidFill>
                <a:latin typeface="Segoe UI Light" pitchFamily="34" charset="0"/>
              </a:rPr>
              <a:t>&amp;</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Data </a:t>
            </a:r>
            <a:r>
              <a:rPr lang="en-US" sz="3200" dirty="0">
                <a:ln>
                  <a:solidFill>
                    <a:srgbClr val="FFFFFF">
                      <a:alpha val="0"/>
                    </a:srgbClr>
                  </a:solidFill>
                </a:ln>
                <a:solidFill>
                  <a:schemeClr val="bg1">
                    <a:alpha val="99000"/>
                  </a:schemeClr>
                </a:solidFill>
                <a:latin typeface="Segoe UI Light" pitchFamily="34" charset="0"/>
              </a:rPr>
              <a:t>Mining</a:t>
            </a:r>
          </a:p>
        </p:txBody>
      </p:sp>
    </p:spTree>
    <p:extLst>
      <p:ext uri="{BB962C8B-B14F-4D97-AF65-F5344CB8AC3E}">
        <p14:creationId xmlns:p14="http://schemas.microsoft.com/office/powerpoint/2010/main" val="352410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7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120074924"/>
              </p:ext>
            </p:extLst>
          </p:nvPr>
        </p:nvGraphicFramePr>
        <p:xfrm>
          <a:off x="517525"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5609" y="6063625"/>
            <a:ext cx="3627596" cy="184666"/>
          </a:xfrm>
          <a:prstGeom prst="rect">
            <a:avLst/>
          </a:prstGeom>
          <a:noFill/>
        </p:spPr>
        <p:txBody>
          <a:bodyPr wrap="none" lIns="0" tIns="0" rIns="0" bIns="0" rtlCol="0" anchor="b" anchorCtr="0">
            <a:spAutoFit/>
          </a:bodyPr>
          <a:lstStyle/>
          <a:p>
            <a:pPr lvl="0" defTabSz="914400">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6800"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2642"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08176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6256" y="1440756"/>
            <a:ext cx="10693401" cy="1378644"/>
          </a:xfrm>
        </p:spPr>
        <p:txBody>
          <a:bodyPr/>
          <a:lstStyle/>
          <a:p>
            <a:r>
              <a:rPr lang="en-US" sz="6000" dirty="0" smtClean="0"/>
              <a:t>Windows Azure HDInsight Service</a:t>
            </a:r>
            <a:endParaRPr lang="en-US" sz="6000" dirty="0"/>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12188825" cy="4038600"/>
          </a:xfrm>
          <a:prstGeom prst="rect">
            <a:avLst/>
          </a:prstGeom>
        </p:spPr>
      </p:pic>
    </p:spTree>
    <p:extLst>
      <p:ext uri="{BB962C8B-B14F-4D97-AF65-F5344CB8AC3E}">
        <p14:creationId xmlns:p14="http://schemas.microsoft.com/office/powerpoint/2010/main" val="39849123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69178"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79706" y="3014493"/>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19095"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19097"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69177"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69177" y="2343078"/>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2842"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0461"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5720"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7587"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7013"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3252"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0487"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1203"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0352"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0926"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2103"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278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4612"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19915"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4120"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322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3697"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59280" y="1469825"/>
            <a:ext cx="2130396" cy="4687527"/>
          </a:xfrm>
          <a:prstGeom prst="rect">
            <a:avLst/>
          </a:prstGeom>
          <a:noFill/>
        </p:spPr>
        <p:txBody>
          <a:bodyPr wrap="square" lIns="91404" tIns="45701" rIns="91404" bIns="45701" rtlCol="0">
            <a:spAutoFit/>
          </a:bodyPr>
          <a:lstStyle/>
          <a:p>
            <a:r>
              <a:rPr lang="en-US" sz="2133" u="sng" dirty="0"/>
              <a:t>Legend</a:t>
            </a:r>
          </a:p>
          <a:p>
            <a:r>
              <a:rPr lang="en-US" sz="2133" dirty="0">
                <a:solidFill>
                  <a:srgbClr val="FF0000"/>
                </a:solidFill>
              </a:rPr>
              <a:t>Red = Core Hadoop</a:t>
            </a:r>
          </a:p>
          <a:p>
            <a:r>
              <a:rPr lang="en-US" sz="2133" dirty="0">
                <a:solidFill>
                  <a:schemeClr val="accent6"/>
                </a:solidFill>
              </a:rPr>
              <a:t>Blue = Data processing</a:t>
            </a:r>
          </a:p>
          <a:p>
            <a:r>
              <a:rPr lang="en-US" sz="2133" dirty="0">
                <a:solidFill>
                  <a:srgbClr val="7030A0"/>
                </a:solidFill>
              </a:rPr>
              <a:t>Purple = Microsoft integration points and value adds</a:t>
            </a:r>
          </a:p>
          <a:p>
            <a:r>
              <a:rPr lang="en-US" sz="2133" dirty="0">
                <a:solidFill>
                  <a:schemeClr val="accent1"/>
                </a:solidFill>
              </a:rPr>
              <a:t>Orange = Data Movement</a:t>
            </a:r>
          </a:p>
          <a:p>
            <a:r>
              <a:rPr lang="en-US" sz="2133" dirty="0">
                <a:solidFill>
                  <a:schemeClr val="accent4">
                    <a:lumMod val="75000"/>
                  </a:schemeClr>
                </a:solidFill>
              </a:rPr>
              <a:t>Green = </a:t>
            </a:r>
            <a:r>
              <a:rPr lang="en-US" sz="2133" dirty="0" smtClean="0">
                <a:solidFill>
                  <a:schemeClr val="accent4">
                    <a:lumMod val="75000"/>
                  </a:schemeClr>
                </a:solidFill>
              </a:rPr>
              <a:t>Packages</a:t>
            </a:r>
            <a:endParaRPr lang="en-US" sz="2133" dirty="0">
              <a:solidFill>
                <a:schemeClr val="accent4">
                  <a:lumMod val="75000"/>
                </a:schemeClr>
              </a:solidFill>
            </a:endParaRPr>
          </a:p>
        </p:txBody>
      </p:sp>
    </p:spTree>
    <p:extLst>
      <p:ext uri="{BB962C8B-B14F-4D97-AF65-F5344CB8AC3E}">
        <p14:creationId xmlns:p14="http://schemas.microsoft.com/office/powerpoint/2010/main" val="3345789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19112" y="2660834"/>
            <a:ext cx="11155680" cy="997196"/>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308130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011324" y="2016519"/>
            <a:ext cx="9177501" cy="4099584"/>
          </a:xfrm>
        </p:spPr>
        <p:txBody>
          <a:bodyPr/>
          <a:lstStyle/>
          <a:p>
            <a:r>
              <a:rPr lang="en-US" dirty="0" smtClean="0"/>
              <a:t>What is Big Data?</a:t>
            </a:r>
          </a:p>
          <a:p>
            <a:r>
              <a:rPr lang="en-US" dirty="0" smtClean="0"/>
              <a:t>HDInsight: Windows Azure + Hadoop</a:t>
            </a:r>
          </a:p>
          <a:p>
            <a:r>
              <a:rPr lang="en-US" dirty="0" smtClean="0"/>
              <a:t>Programming Hadoop</a:t>
            </a:r>
            <a:endParaRPr lang="en-US" dirty="0"/>
          </a:p>
          <a:p>
            <a:r>
              <a:rPr lang="en-US" dirty="0" smtClean="0"/>
              <a:t>Realtime and Interactive Big Data Tools</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8836898"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6899"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6899"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5996"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5997"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5997"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5095"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5097"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8100" y="2415327"/>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smtClean="0">
                <a:solidFill>
                  <a:schemeClr val="tx2"/>
                </a:solidFill>
              </a:rPr>
              <a:t>Name Node</a:t>
            </a:r>
          </a:p>
          <a:p>
            <a:pPr algn="ctr"/>
            <a:endParaRPr lang="en-US" sz="3199" dirty="0">
              <a:solidFill>
                <a:schemeClr val="tx2"/>
              </a:solidFill>
            </a:endParaRPr>
          </a:p>
          <a:p>
            <a:pPr algn="ctr"/>
            <a:r>
              <a:rPr lang="en-US" sz="3199" dirty="0" smtClean="0"/>
              <a:t>de</a:t>
            </a:r>
            <a:endParaRPr lang="en-US" sz="3199" dirty="0"/>
          </a:p>
          <a:p>
            <a:pPr algn="ctr"/>
            <a:endParaRPr lang="en-US" sz="3199" dirty="0"/>
          </a:p>
          <a:p>
            <a:pPr algn="ctr"/>
            <a:r>
              <a:rPr lang="en-US" sz="3199" dirty="0"/>
              <a:t> </a:t>
            </a:r>
          </a:p>
        </p:txBody>
      </p:sp>
      <p:sp>
        <p:nvSpPr>
          <p:cNvPr id="10" name="Oval 9"/>
          <p:cNvSpPr/>
          <p:nvPr/>
        </p:nvSpPr>
        <p:spPr>
          <a:xfrm>
            <a:off x="177483" y="4326939"/>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2617" y="4247874"/>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1838" y="2785524"/>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1356" y="4759580"/>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6863" y="4759580"/>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5097"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09441" y="1295956"/>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69168"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8335" y="6055683"/>
            <a:ext cx="3818088" cy="523054"/>
          </a:xfrm>
          <a:prstGeom prst="rect">
            <a:avLst/>
          </a:prstGeom>
        </p:spPr>
        <p:txBody>
          <a:bodyPr wrap="none" lIns="91404" tIns="45701" rIns="91404" bIns="45701">
            <a:spAutoFit/>
          </a:bodyPr>
          <a:lstStyle/>
          <a:p>
            <a:r>
              <a:rPr lang="en-US" sz="2799" b="1" dirty="0">
                <a:solidFill>
                  <a:schemeClr val="accent2"/>
                </a:solidFill>
              </a:rPr>
              <a:t>Azure Storage </a:t>
            </a:r>
            <a:r>
              <a:rPr lang="en-US" sz="2799" b="1" dirty="0" smtClean="0">
                <a:solidFill>
                  <a:schemeClr val="accent2"/>
                </a:solidFill>
              </a:rPr>
              <a:t>(</a:t>
            </a:r>
            <a:r>
              <a:rPr lang="en-US" sz="2799" b="1" dirty="0">
                <a:solidFill>
                  <a:schemeClr val="accent2"/>
                </a:solidFill>
              </a:rPr>
              <a:t>ASV) </a:t>
            </a:r>
          </a:p>
        </p:txBody>
      </p:sp>
      <p:sp>
        <p:nvSpPr>
          <p:cNvPr id="23" name="TextBox 22"/>
          <p:cNvSpPr txBox="1"/>
          <p:nvPr/>
        </p:nvSpPr>
        <p:spPr>
          <a:xfrm>
            <a:off x="3236983" y="4842387"/>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5761" y="1941533"/>
            <a:ext cx="5484971" cy="584609"/>
          </a:xfrm>
          <a:prstGeom prst="rect">
            <a:avLst/>
          </a:prstGeom>
        </p:spPr>
        <p:txBody>
          <a:bodyPr wrap="square" lIns="91404" tIns="45701" rIns="91404" bIns="45701">
            <a:spAutoFit/>
          </a:bodyPr>
          <a:lstStyle/>
          <a:p>
            <a:pPr algn="ctr"/>
            <a:r>
              <a:rPr lang="en-US" sz="3199" dirty="0" smtClean="0">
                <a:solidFill>
                  <a:schemeClr val="tx2"/>
                </a:solidFill>
              </a:rPr>
              <a:t>Azure </a:t>
            </a:r>
            <a:r>
              <a:rPr lang="en-US" sz="3199" dirty="0">
                <a:solidFill>
                  <a:schemeClr val="tx2"/>
                </a:solidFill>
              </a:rPr>
              <a:t>Blob Storage</a:t>
            </a:r>
          </a:p>
        </p:txBody>
      </p:sp>
      <p:cxnSp>
        <p:nvCxnSpPr>
          <p:cNvPr id="3" name="Straight Arrow Connector 2"/>
          <p:cNvCxnSpPr>
            <a:stCxn id="9" idx="3"/>
          </p:cNvCxnSpPr>
          <p:nvPr/>
        </p:nvCxnSpPr>
        <p:spPr>
          <a:xfrm flipH="1">
            <a:off x="1598437"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89006"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95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(ASV)</a:t>
            </a:r>
            <a:endParaRPr lang="en-US" dirty="0"/>
          </a:p>
        </p:txBody>
      </p:sp>
      <p:sp>
        <p:nvSpPr>
          <p:cNvPr id="3" name="Content Placeholder 2"/>
          <p:cNvSpPr>
            <a:spLocks noGrp="1"/>
          </p:cNvSpPr>
          <p:nvPr>
            <p:ph idx="4294967295"/>
          </p:nvPr>
        </p:nvSpPr>
        <p:spPr>
          <a:xfrm>
            <a:off x="579360" y="1501311"/>
            <a:ext cx="10969943" cy="4781385"/>
          </a:xfrm>
          <a:prstGeom prst="rect">
            <a:avLst/>
          </a:prstGeom>
        </p:spPr>
        <p:txBody>
          <a:bodyPr vert="horz" wrap="square" lIns="91404" tIns="45701" rIns="91404" bIns="45701" rtlCol="0">
            <a:normAutofit fontScale="92500"/>
          </a:bodyPr>
          <a:lstStyle/>
          <a:p>
            <a:pPr marL="342770" indent="-342770"/>
            <a:r>
              <a:rPr lang="en-US" sz="2799" dirty="0"/>
              <a:t>Default file system for </a:t>
            </a:r>
            <a:r>
              <a:rPr lang="en-US" sz="2799" dirty="0" err="1"/>
              <a:t>HDInsight</a:t>
            </a:r>
            <a:r>
              <a:rPr lang="en-US" sz="2799" dirty="0"/>
              <a:t> Service</a:t>
            </a:r>
          </a:p>
          <a:p>
            <a:pPr marL="342770" indent="-342770"/>
            <a:r>
              <a:rPr lang="en-US" sz="2799" dirty="0"/>
              <a:t>Provides sharable, persistent, highly-scalable Storage with high availability (Azure Blob Store)</a:t>
            </a:r>
          </a:p>
          <a:p>
            <a:pPr marL="342770" indent="-342770"/>
            <a:r>
              <a:rPr lang="en-US" sz="2799" dirty="0" smtClean="0"/>
              <a:t>Azure storage itself does </a:t>
            </a:r>
            <a:r>
              <a:rPr lang="en-US" sz="2799" dirty="0"/>
              <a:t>not provide compute</a:t>
            </a:r>
          </a:p>
          <a:p>
            <a:pPr marL="342770" indent="-342770"/>
            <a:r>
              <a:rPr lang="en-US" sz="2799" dirty="0"/>
              <a:t>Fast access from compute nodes to data in same data center</a:t>
            </a:r>
          </a:p>
          <a:p>
            <a:pPr marL="342770" indent="-342770"/>
            <a:r>
              <a:rPr lang="en-US" sz="2799" dirty="0"/>
              <a:t>Several file systems, addressable via:</a:t>
            </a:r>
            <a:br>
              <a:rPr lang="en-US" sz="2799" dirty="0"/>
            </a:br>
            <a:r>
              <a:rPr lang="en-US" sz="2799" dirty="0" err="1">
                <a:latin typeface="Consolas" pitchFamily="49" charset="0"/>
                <a:cs typeface="Consolas" pitchFamily="49" charset="0"/>
              </a:rPr>
              <a:t>asv</a:t>
            </a:r>
            <a:r>
              <a:rPr lang="en-US" sz="2799" dirty="0">
                <a:latin typeface="Consolas" pitchFamily="49" charset="0"/>
                <a:cs typeface="Consolas" pitchFamily="49" charset="0"/>
              </a:rPr>
              <a:t>[s]:&lt;container&gt;@&lt;account&gt;.blob.core.windows.net/&lt;path&gt;</a:t>
            </a:r>
          </a:p>
          <a:p>
            <a:pPr marL="342770" indent="-342770"/>
            <a:r>
              <a:rPr lang="en-US" sz="2799" dirty="0"/>
              <a:t>Requires storage key in </a:t>
            </a:r>
            <a:r>
              <a:rPr lang="en-US" sz="2799" dirty="0" smtClean="0"/>
              <a:t>core-site.xml:</a:t>
            </a:r>
            <a:r>
              <a:rPr lang="en-US" sz="2799" dirty="0"/>
              <a:t/>
            </a:r>
            <a:br>
              <a:rPr lang="en-US" sz="2799" dirty="0"/>
            </a:br>
            <a:r>
              <a:rPr lang="en-US" sz="2799" dirty="0">
                <a:latin typeface="Consolas" pitchFamily="49" charset="0"/>
                <a:cs typeface="Consolas" pitchFamily="49" charset="0"/>
              </a:rPr>
              <a:t>&lt;property&gt;</a:t>
            </a:r>
            <a:br>
              <a:rPr lang="en-US" sz="2799" dirty="0">
                <a:latin typeface="Consolas" pitchFamily="49" charset="0"/>
                <a:cs typeface="Consolas" pitchFamily="49" charset="0"/>
              </a:rPr>
            </a:br>
            <a:r>
              <a:rPr lang="en-US" sz="2799" dirty="0">
                <a:latin typeface="Consolas" pitchFamily="49" charset="0"/>
                <a:cs typeface="Consolas" pitchFamily="49" charset="0"/>
              </a:rPr>
              <a:t>  &lt;name&gt;</a:t>
            </a:r>
            <a:r>
              <a:rPr lang="en-US" sz="2799" dirty="0" err="1">
                <a:latin typeface="Consolas" pitchFamily="49" charset="0"/>
                <a:cs typeface="Consolas" pitchFamily="49" charset="0"/>
              </a:rPr>
              <a:t>fs.azure.account.key.accountname</a:t>
            </a:r>
            <a:r>
              <a:rPr lang="en-US" sz="2799" dirty="0">
                <a:latin typeface="Consolas" pitchFamily="49" charset="0"/>
                <a:cs typeface="Consolas" pitchFamily="49" charset="0"/>
              </a:rPr>
              <a:t>&lt;/name&gt;</a:t>
            </a:r>
            <a:br>
              <a:rPr lang="en-US" sz="2799" dirty="0">
                <a:latin typeface="Consolas" pitchFamily="49" charset="0"/>
                <a:cs typeface="Consolas" pitchFamily="49" charset="0"/>
              </a:rPr>
            </a:br>
            <a:r>
              <a:rPr lang="en-US" sz="2799" dirty="0">
                <a:latin typeface="Consolas" pitchFamily="49" charset="0"/>
                <a:cs typeface="Consolas" pitchFamily="49" charset="0"/>
              </a:rPr>
              <a:t>  &lt;value&gt;</a:t>
            </a:r>
            <a:r>
              <a:rPr lang="en-US" sz="2799" dirty="0" err="1">
                <a:latin typeface="Consolas" pitchFamily="49" charset="0"/>
                <a:cs typeface="Consolas" pitchFamily="49" charset="0"/>
              </a:rPr>
              <a:t>enterthekeyvaluehere</a:t>
            </a:r>
            <a:r>
              <a:rPr lang="en-US" sz="2799" dirty="0">
                <a:latin typeface="Consolas" pitchFamily="49" charset="0"/>
                <a:cs typeface="Consolas" pitchFamily="49" charset="0"/>
              </a:rPr>
              <a:t>&lt;/value&gt;</a:t>
            </a:r>
            <a:br>
              <a:rPr lang="en-US" sz="2799" dirty="0">
                <a:latin typeface="Consolas" pitchFamily="49" charset="0"/>
                <a:cs typeface="Consolas" pitchFamily="49" charset="0"/>
              </a:rPr>
            </a:br>
            <a:r>
              <a:rPr lang="en-US" sz="2799" dirty="0">
                <a:latin typeface="Consolas" pitchFamily="49" charset="0"/>
                <a:cs typeface="Consolas" pitchFamily="49" charset="0"/>
              </a:rPr>
              <a:t>&lt;/property&gt;</a:t>
            </a:r>
          </a:p>
          <a:p>
            <a:pPr marL="342770" indent="-342770"/>
            <a:endParaRPr lang="en-US" sz="2799" dirty="0"/>
          </a:p>
          <a:p>
            <a:pPr marL="628412" lvl="1" indent="-285642"/>
            <a:endParaRPr lang="en-US" dirty="0"/>
          </a:p>
        </p:txBody>
      </p:sp>
    </p:spTree>
    <p:extLst>
      <p:ext uri="{BB962C8B-B14F-4D97-AF65-F5344CB8AC3E}">
        <p14:creationId xmlns:p14="http://schemas.microsoft.com/office/powerpoint/2010/main" val="632372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Programming HDInsight</a:t>
            </a:r>
            <a:endParaRPr lang="en-US" dirty="0"/>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4907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Programming </a:t>
            </a:r>
            <a:r>
              <a:rPr lang="en-US" dirty="0" err="1" smtClean="0"/>
              <a:t>HDInsight</a:t>
            </a:r>
            <a:endParaRPr lang="en-US" dirty="0"/>
          </a:p>
        </p:txBody>
      </p:sp>
      <p:grpSp>
        <p:nvGrpSpPr>
          <p:cNvPr id="24" name="Group 23"/>
          <p:cNvGrpSpPr/>
          <p:nvPr/>
        </p:nvGrpSpPr>
        <p:grpSpPr>
          <a:xfrm>
            <a:off x="519112" y="976499"/>
            <a:ext cx="10985703" cy="1514536"/>
            <a:chOff x="1148444" y="3034793"/>
            <a:chExt cx="9905999" cy="1183492"/>
          </a:xfrm>
        </p:grpSpPr>
        <p:sp>
          <p:nvSpPr>
            <p:cNvPr id="99" name="Rectangle 98"/>
            <p:cNvSpPr/>
            <p:nvPr/>
          </p:nvSpPr>
          <p:spPr bwMode="auto">
            <a:xfrm>
              <a:off x="2916059" y="3034793"/>
              <a:ext cx="8138384" cy="1151095"/>
            </a:xfrm>
            <a:prstGeom prst="rect">
              <a:avLst/>
            </a:prstGeom>
            <a:solidFill>
              <a:schemeClr val="accent3"/>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00" name="Rectangle 99"/>
            <p:cNvSpPr/>
            <p:nvPr/>
          </p:nvSpPr>
          <p:spPr bwMode="auto">
            <a:xfrm>
              <a:off x="1148444" y="3034793"/>
              <a:ext cx="1767617" cy="1151095"/>
            </a:xfrm>
            <a:prstGeom prst="rect">
              <a:avLst/>
            </a:prstGeom>
            <a:solidFill>
              <a:schemeClr val="accent3">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61" name="TextBox 60"/>
            <p:cNvSpPr txBox="1"/>
            <p:nvPr/>
          </p:nvSpPr>
          <p:spPr>
            <a:xfrm>
              <a:off x="1292443" y="3321570"/>
              <a:ext cx="1340053" cy="615713"/>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Existing Ecosystem</a:t>
              </a:r>
            </a:p>
          </p:txBody>
        </p:sp>
        <p:sp>
          <p:nvSpPr>
            <p:cNvPr id="81" name="TextBox 80"/>
            <p:cNvSpPr txBox="1"/>
            <p:nvPr/>
          </p:nvSpPr>
          <p:spPr>
            <a:xfrm>
              <a:off x="2949552" y="3233399"/>
              <a:ext cx="7994171" cy="984886"/>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Hive, Pig, Mahout, Cascading, Scalding, </a:t>
              </a:r>
              <a:r>
                <a:rPr lang="en-US" sz="3199" kern="0" dirty="0" err="1">
                  <a:solidFill>
                    <a:srgbClr val="FFFFFF"/>
                  </a:solidFill>
                  <a:cs typeface="Segoe UI" pitchFamily="34" charset="0"/>
                </a:rPr>
                <a:t>Scoobi</a:t>
              </a:r>
              <a:r>
                <a:rPr lang="en-US" sz="3199" kern="0" dirty="0">
                  <a:solidFill>
                    <a:srgbClr val="FFFFFF"/>
                  </a:solidFill>
                  <a:cs typeface="Segoe UI" pitchFamily="34" charset="0"/>
                </a:rPr>
                <a:t>, Pegasus…</a:t>
              </a:r>
            </a:p>
          </p:txBody>
        </p:sp>
      </p:grpSp>
      <p:grpSp>
        <p:nvGrpSpPr>
          <p:cNvPr id="3" name="Group 2"/>
          <p:cNvGrpSpPr/>
          <p:nvPr/>
        </p:nvGrpSpPr>
        <p:grpSpPr>
          <a:xfrm>
            <a:off x="519109" y="2405872"/>
            <a:ext cx="10985706" cy="1473077"/>
            <a:chOff x="1148442" y="1645493"/>
            <a:chExt cx="9906001" cy="1151095"/>
          </a:xfrm>
        </p:grpSpPr>
        <p:sp>
          <p:nvSpPr>
            <p:cNvPr id="101" name="Rectangle 100"/>
            <p:cNvSpPr/>
            <p:nvPr/>
          </p:nvSpPr>
          <p:spPr bwMode="auto">
            <a:xfrm>
              <a:off x="2916059" y="1645493"/>
              <a:ext cx="8138384" cy="1151095"/>
            </a:xfrm>
            <a:prstGeom prst="rect">
              <a:avLst/>
            </a:prstGeom>
            <a:solidFill>
              <a:schemeClr val="accent2">
                <a:lumMod val="75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02" name="Rectangle 101"/>
            <p:cNvSpPr/>
            <p:nvPr/>
          </p:nvSpPr>
          <p:spPr bwMode="auto">
            <a:xfrm>
              <a:off x="1148442" y="1645493"/>
              <a:ext cx="1767617" cy="1151095"/>
            </a:xfrm>
            <a:prstGeom prst="rect">
              <a:avLst/>
            </a:prstGeom>
            <a:solidFill>
              <a:schemeClr val="accent5">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62" name="TextBox 61"/>
            <p:cNvSpPr txBox="1"/>
            <p:nvPr/>
          </p:nvSpPr>
          <p:spPr>
            <a:xfrm>
              <a:off x="1292443" y="2023929"/>
              <a:ext cx="1496673" cy="307857"/>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.NET</a:t>
              </a:r>
            </a:p>
          </p:txBody>
        </p:sp>
      </p:grpSp>
      <p:grpSp>
        <p:nvGrpSpPr>
          <p:cNvPr id="2" name="Group 1"/>
          <p:cNvGrpSpPr/>
          <p:nvPr/>
        </p:nvGrpSpPr>
        <p:grpSpPr>
          <a:xfrm>
            <a:off x="518548" y="3772342"/>
            <a:ext cx="10995717" cy="1473077"/>
            <a:chOff x="1133972" y="4423855"/>
            <a:chExt cx="9915029" cy="1151095"/>
          </a:xfrm>
          <a:solidFill>
            <a:schemeClr val="accent4"/>
          </a:solidFill>
        </p:grpSpPr>
        <p:sp>
          <p:nvSpPr>
            <p:cNvPr id="97" name="Rectangle 96"/>
            <p:cNvSpPr/>
            <p:nvPr/>
          </p:nvSpPr>
          <p:spPr bwMode="auto">
            <a:xfrm>
              <a:off x="2901589" y="4423855"/>
              <a:ext cx="8147412" cy="1151095"/>
            </a:xfrm>
            <a:prstGeom prst="rect">
              <a:avLst/>
            </a:prstGeom>
            <a:grp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98" name="Rectangle 97"/>
            <p:cNvSpPr/>
            <p:nvPr/>
          </p:nvSpPr>
          <p:spPr bwMode="auto">
            <a:xfrm>
              <a:off x="1133972" y="4423855"/>
              <a:ext cx="1767617" cy="1151095"/>
            </a:xfrm>
            <a:prstGeom prst="rect">
              <a:avLst/>
            </a:prstGeom>
            <a:solidFill>
              <a:schemeClr val="accent4">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2" name="TextBox 11"/>
            <p:cNvSpPr txBox="1"/>
            <p:nvPr/>
          </p:nvSpPr>
          <p:spPr>
            <a:xfrm>
              <a:off x="1285183" y="4821028"/>
              <a:ext cx="1344117" cy="307857"/>
            </a:xfrm>
            <a:prstGeom prst="rect">
              <a:avLst/>
            </a:prstGeom>
            <a:solidFill>
              <a:schemeClr val="accent4">
                <a:lumMod val="50000"/>
              </a:schemeClr>
            </a:solidFill>
          </p:spPr>
          <p:txBody>
            <a:bodyPr wrap="square" lIns="0" tIns="0" rIns="0" bIns="0" rtlCol="0">
              <a:spAutoFit/>
            </a:bodyPr>
            <a:lstStyle/>
            <a:p>
              <a:r>
                <a:rPr lang="en-US" sz="2000" spc="-71" dirty="0">
                  <a:gradFill>
                    <a:gsLst>
                      <a:gs pos="2917">
                        <a:srgbClr val="FFFFFF"/>
                      </a:gs>
                      <a:gs pos="30000">
                        <a:srgbClr val="FFFFFF"/>
                      </a:gs>
                    </a:gsLst>
                    <a:lin ang="5400000" scaled="0"/>
                  </a:gradFill>
                </a:rPr>
                <a:t>JavaScript</a:t>
              </a:r>
            </a:p>
          </p:txBody>
        </p:sp>
      </p:grpSp>
      <p:grpSp>
        <p:nvGrpSpPr>
          <p:cNvPr id="36" name="Group 35"/>
          <p:cNvGrpSpPr/>
          <p:nvPr/>
        </p:nvGrpSpPr>
        <p:grpSpPr>
          <a:xfrm>
            <a:off x="511290" y="5138815"/>
            <a:ext cx="11002975" cy="1473077"/>
            <a:chOff x="1133972" y="4423855"/>
            <a:chExt cx="9915029" cy="1151095"/>
          </a:xfrm>
        </p:grpSpPr>
        <p:sp>
          <p:nvSpPr>
            <p:cNvPr id="38" name="Rectangle 37"/>
            <p:cNvSpPr/>
            <p:nvPr/>
          </p:nvSpPr>
          <p:spPr bwMode="auto">
            <a:xfrm>
              <a:off x="2901589" y="4423855"/>
              <a:ext cx="8147412" cy="1151095"/>
            </a:xfrm>
            <a:prstGeom prst="rect">
              <a:avLst/>
            </a:prstGeom>
            <a:solidFill>
              <a:schemeClr val="accent6"/>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39" name="Rectangle 38"/>
            <p:cNvSpPr/>
            <p:nvPr/>
          </p:nvSpPr>
          <p:spPr bwMode="auto">
            <a:xfrm>
              <a:off x="1133972" y="4423855"/>
              <a:ext cx="1767617" cy="1151095"/>
            </a:xfrm>
            <a:prstGeom prst="rect">
              <a:avLst/>
            </a:prstGeom>
            <a:solidFill>
              <a:schemeClr val="accent6">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41" name="TextBox 40"/>
            <p:cNvSpPr txBox="1"/>
            <p:nvPr/>
          </p:nvSpPr>
          <p:spPr>
            <a:xfrm>
              <a:off x="1292443" y="4753180"/>
              <a:ext cx="1344117" cy="615713"/>
            </a:xfrm>
            <a:prstGeom prst="rect">
              <a:avLst/>
            </a:prstGeom>
            <a:noFill/>
          </p:spPr>
          <p:txBody>
            <a:bodyPr wrap="square" lIns="0" tIns="0" rIns="0" bIns="0" rtlCol="0">
              <a:spAutoFit/>
            </a:bodyPr>
            <a:lstStyle/>
            <a:p>
              <a:r>
                <a:rPr lang="en-US" sz="2000" spc="-71" dirty="0" err="1">
                  <a:gradFill>
                    <a:gsLst>
                      <a:gs pos="2917">
                        <a:srgbClr val="FFFFFF"/>
                      </a:gs>
                      <a:gs pos="30000">
                        <a:srgbClr val="FFFFFF"/>
                      </a:gs>
                    </a:gsLst>
                    <a:lin ang="5400000" scaled="0"/>
                  </a:gradFill>
                </a:rPr>
                <a:t>DevOps</a:t>
              </a:r>
              <a:r>
                <a:rPr lang="en-US" sz="2000" spc="-71" dirty="0">
                  <a:gradFill>
                    <a:gsLst>
                      <a:gs pos="2917">
                        <a:srgbClr val="FFFFFF"/>
                      </a:gs>
                      <a:gs pos="30000">
                        <a:srgbClr val="FFFFFF"/>
                      </a:gs>
                    </a:gsLst>
                    <a:lin ang="5400000" scaled="0"/>
                  </a:gradFill>
                </a:rPr>
                <a:t> / IT Pros</a:t>
              </a:r>
            </a:p>
          </p:txBody>
        </p:sp>
      </p:grpSp>
      <p:sp>
        <p:nvSpPr>
          <p:cNvPr id="45" name="TextBox 44"/>
          <p:cNvSpPr txBox="1"/>
          <p:nvPr/>
        </p:nvSpPr>
        <p:spPr>
          <a:xfrm>
            <a:off x="2516533" y="2641621"/>
            <a:ext cx="8865495" cy="984629"/>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 C#, F# Map/Reduce, LINQ to Hive, .NET management clients</a:t>
            </a:r>
          </a:p>
        </p:txBody>
      </p:sp>
      <p:sp>
        <p:nvSpPr>
          <p:cNvPr id="46" name="TextBox 45"/>
          <p:cNvSpPr txBox="1"/>
          <p:nvPr/>
        </p:nvSpPr>
        <p:spPr>
          <a:xfrm>
            <a:off x="2516535" y="4025041"/>
            <a:ext cx="8865495" cy="984629"/>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JavaScript Map/Reduce, Browser hosted console, Node.js management clients</a:t>
            </a:r>
          </a:p>
        </p:txBody>
      </p:sp>
      <p:sp>
        <p:nvSpPr>
          <p:cNvPr id="48" name="TextBox 47"/>
          <p:cNvSpPr txBox="1"/>
          <p:nvPr/>
        </p:nvSpPr>
        <p:spPr>
          <a:xfrm>
            <a:off x="2516532" y="5682498"/>
            <a:ext cx="8865495" cy="492314"/>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PowerShell, Cross Platform CLI tools</a:t>
            </a:r>
          </a:p>
        </p:txBody>
      </p:sp>
    </p:spTree>
    <p:extLst>
      <p:ext uri="{BB962C8B-B14F-4D97-AF65-F5344CB8AC3E}">
        <p14:creationId xmlns:p14="http://schemas.microsoft.com/office/powerpoint/2010/main" val="3651447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26"/>
          <p:cNvGrpSpPr/>
          <p:nvPr/>
        </p:nvGrpSpPr>
        <p:grpSpPr>
          <a:xfrm>
            <a:off x="3539946" y="876154"/>
            <a:ext cx="5247410" cy="4499493"/>
            <a:chOff x="3540868" y="875489"/>
            <a:chExt cx="5248777" cy="4500665"/>
          </a:xfrm>
        </p:grpSpPr>
        <p:cxnSp>
          <p:nvCxnSpPr>
            <p:cNvPr id="9" name="Straight Connector 8"/>
            <p:cNvCxnSpPr/>
            <p:nvPr/>
          </p:nvCxnSpPr>
          <p:spPr>
            <a:xfrm>
              <a:off x="6031149" y="875489"/>
              <a:ext cx="0" cy="4500665"/>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128736"/>
              <a:ext cx="1929374" cy="369204"/>
            </a:xfrm>
            <a:prstGeom prst="rect">
              <a:avLst/>
            </a:prstGeom>
            <a:noFill/>
          </p:spPr>
          <p:txBody>
            <a:bodyPr wrap="none" lIns="0" tIns="0" rIns="0" bIns="0" rtlCol="0">
              <a:spAutoFit/>
            </a:bodyPr>
            <a:lstStyle/>
            <a:p>
              <a:r>
                <a:rPr lang="en-US" sz="2399" spc="-70" dirty="0">
                  <a:gradFill>
                    <a:gsLst>
                      <a:gs pos="2917">
                        <a:schemeClr val="tx1"/>
                      </a:gs>
                      <a:gs pos="30000">
                        <a:schemeClr val="tx1"/>
                      </a:gs>
                    </a:gsLst>
                    <a:lin ang="5400000" scaled="0"/>
                  </a:gradFill>
                  <a:latin typeface="+mj-lt"/>
                </a:rPr>
                <a:t>Authoring Jobs</a:t>
              </a:r>
            </a:p>
          </p:txBody>
        </p:sp>
        <p:sp>
          <p:nvSpPr>
            <p:cNvPr id="14" name="TextBox 13"/>
            <p:cNvSpPr txBox="1"/>
            <p:nvPr/>
          </p:nvSpPr>
          <p:spPr>
            <a:xfrm>
              <a:off x="6705869" y="1128736"/>
              <a:ext cx="2083776" cy="369204"/>
            </a:xfrm>
            <a:prstGeom prst="rect">
              <a:avLst/>
            </a:prstGeom>
            <a:noFill/>
          </p:spPr>
          <p:txBody>
            <a:bodyPr wrap="none" lIns="0" tIns="0" rIns="0" bIns="0" rtlCol="0">
              <a:spAutoFit/>
            </a:bodyPr>
            <a:lstStyle/>
            <a:p>
              <a:r>
                <a:rPr lang="en-US" sz="2399" spc="-70" dirty="0">
                  <a:gradFill>
                    <a:gsLst>
                      <a:gs pos="2917">
                        <a:schemeClr val="tx1"/>
                      </a:gs>
                      <a:gs pos="30000">
                        <a:schemeClr val="tx1"/>
                      </a:gs>
                    </a:gsLst>
                    <a:lin ang="5400000" scaled="0"/>
                  </a:gradFill>
                  <a:latin typeface="+mj-lt"/>
                </a:rPr>
                <a:t>App Integration </a:t>
              </a:r>
            </a:p>
          </p:txBody>
        </p:sp>
      </p:grpSp>
      <p:sp>
        <p:nvSpPr>
          <p:cNvPr id="2" name="Title 1"/>
          <p:cNvSpPr>
            <a:spLocks noGrp="1"/>
          </p:cNvSpPr>
          <p:nvPr>
            <p:ph type="title"/>
          </p:nvPr>
        </p:nvSpPr>
        <p:spPr/>
        <p:txBody>
          <a:bodyPr/>
          <a:lstStyle/>
          <a:p>
            <a:r>
              <a:rPr lang="en-US" dirty="0" smtClean="0"/>
              <a:t>Building Developer Experiences</a:t>
            </a:r>
            <a:endParaRPr lang="en-US" dirty="0"/>
          </a:p>
        </p:txBody>
      </p:sp>
      <p:sp>
        <p:nvSpPr>
          <p:cNvPr id="3" name="Rounded Rectangle 2"/>
          <p:cNvSpPr/>
          <p:nvPr/>
        </p:nvSpPr>
        <p:spPr bwMode="auto">
          <a:xfrm>
            <a:off x="3141215" y="5375647"/>
            <a:ext cx="5776725" cy="1053556"/>
          </a:xfrm>
          <a:prstGeom prst="roundRect">
            <a:avLst/>
          </a:prstGeom>
          <a:solidFill>
            <a:srgbClr val="CC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913825" fontAlgn="base">
              <a:spcBef>
                <a:spcPct val="0"/>
              </a:spcBef>
              <a:spcAft>
                <a:spcPct val="0"/>
              </a:spcAft>
            </a:pPr>
            <a:r>
              <a:rPr lang="en-US" sz="2399" dirty="0">
                <a:gradFill>
                  <a:gsLst>
                    <a:gs pos="0">
                      <a:srgbClr val="FFFFFF"/>
                    </a:gs>
                    <a:gs pos="100000">
                      <a:srgbClr val="FFFFFF"/>
                    </a:gs>
                  </a:gsLst>
                  <a:lin ang="5400000" scaled="0"/>
                </a:gradFill>
                <a:latin typeface="+mj-lt"/>
                <a:ea typeface="Segoe UI" pitchFamily="34" charset="0"/>
                <a:cs typeface="Segoe UI" pitchFamily="34" charset="0"/>
              </a:rPr>
              <a:t>Core </a:t>
            </a:r>
            <a:r>
              <a:rPr lang="en-US" sz="2399" dirty="0" err="1">
                <a:gradFill>
                  <a:gsLst>
                    <a:gs pos="0">
                      <a:srgbClr val="FFFFFF"/>
                    </a:gs>
                    <a:gs pos="100000">
                      <a:srgbClr val="FFFFFF"/>
                    </a:gs>
                  </a:gsLst>
                  <a:lin ang="5400000" scaled="0"/>
                </a:gradFill>
                <a:latin typeface="+mj-lt"/>
                <a:ea typeface="Segoe UI" pitchFamily="34" charset="0"/>
                <a:cs typeface="Segoe UI" pitchFamily="34" charset="0"/>
              </a:rPr>
              <a:t>Hadoop</a:t>
            </a:r>
            <a:endParaRPr lang="en-US" sz="2399"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ounded Rectangle 4"/>
          <p:cNvSpPr/>
          <p:nvPr/>
        </p:nvSpPr>
        <p:spPr bwMode="auto">
          <a:xfrm>
            <a:off x="3141215" y="4218356"/>
            <a:ext cx="5776725" cy="936855"/>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399" dirty="0">
                <a:gradFill>
                  <a:gsLst>
                    <a:gs pos="0">
                      <a:srgbClr val="FFFFFF"/>
                    </a:gs>
                    <a:gs pos="100000">
                      <a:srgbClr val="FFFFFF"/>
                    </a:gs>
                  </a:gsLst>
                  <a:lin ang="5400000" scaled="0"/>
                </a:gradFill>
                <a:latin typeface="+mj-lt"/>
                <a:ea typeface="Segoe UI" pitchFamily="34" charset="0"/>
                <a:cs typeface="Segoe UI" pitchFamily="34" charset="0"/>
              </a:rPr>
              <a:t>Consistent REST API’s</a:t>
            </a:r>
          </a:p>
        </p:txBody>
      </p:sp>
      <p:sp>
        <p:nvSpPr>
          <p:cNvPr id="6" name="Rounded Rectangle 5"/>
          <p:cNvSpPr/>
          <p:nvPr/>
        </p:nvSpPr>
        <p:spPr bwMode="auto">
          <a:xfrm>
            <a:off x="3141215" y="3032134"/>
            <a:ext cx="5776725" cy="965785"/>
          </a:xfrm>
          <a:prstGeom prst="round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399" dirty="0">
                <a:gradFill>
                  <a:gsLst>
                    <a:gs pos="0">
                      <a:srgbClr val="FFFFFF"/>
                    </a:gs>
                    <a:gs pos="100000">
                      <a:srgbClr val="FFFFFF"/>
                    </a:gs>
                  </a:gsLst>
                  <a:lin ang="5400000" scaled="0"/>
                </a:gradFill>
                <a:latin typeface="+mj-lt"/>
                <a:ea typeface="Segoe UI" pitchFamily="34" charset="0"/>
                <a:cs typeface="Segoe UI" pitchFamily="34" charset="0"/>
              </a:rPr>
              <a:t>Breadth of Clients (Java, JS, .NET, </a:t>
            </a:r>
            <a:r>
              <a:rPr lang="en-US" sz="2399" dirty="0" err="1">
                <a:gradFill>
                  <a:gsLst>
                    <a:gs pos="0">
                      <a:srgbClr val="FFFFFF"/>
                    </a:gs>
                    <a:gs pos="100000">
                      <a:srgbClr val="FFFFFF"/>
                    </a:gs>
                  </a:gsLst>
                  <a:lin ang="5400000" scaled="0"/>
                </a:gradFill>
                <a:latin typeface="+mj-lt"/>
                <a:ea typeface="Segoe UI" pitchFamily="34" charset="0"/>
                <a:cs typeface="Segoe UI" pitchFamily="34" charset="0"/>
              </a:rPr>
              <a:t>etc</a:t>
            </a:r>
            <a:r>
              <a:rPr lang="en-US" sz="2399" dirty="0">
                <a:gradFill>
                  <a:gsLst>
                    <a:gs pos="0">
                      <a:srgbClr val="FFFFFF"/>
                    </a:gs>
                    <a:gs pos="100000">
                      <a:srgbClr val="FFFFFF"/>
                    </a:gs>
                  </a:gsLst>
                  <a:lin ang="5400000" scaled="0"/>
                </a:gradFill>
                <a:latin typeface="+mj-lt"/>
                <a:ea typeface="Segoe UI" pitchFamily="34" charset="0"/>
                <a:cs typeface="Segoe UI" pitchFamily="34" charset="0"/>
              </a:rPr>
              <a:t>)</a:t>
            </a:r>
          </a:p>
        </p:txBody>
      </p:sp>
      <p:sp>
        <p:nvSpPr>
          <p:cNvPr id="7" name="Rounded Rectangle 6"/>
          <p:cNvSpPr/>
          <p:nvPr/>
        </p:nvSpPr>
        <p:spPr bwMode="auto">
          <a:xfrm>
            <a:off x="3467005" y="5552321"/>
            <a:ext cx="5125143" cy="35010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200" dirty="0">
                <a:gradFill>
                  <a:gsLst>
                    <a:gs pos="0">
                      <a:srgbClr val="FFFFFF"/>
                    </a:gs>
                    <a:gs pos="100000">
                      <a:srgbClr val="FFFFFF"/>
                    </a:gs>
                  </a:gsLst>
                  <a:lin ang="5400000" scaled="0"/>
                </a:gradFill>
                <a:latin typeface="+mj-lt"/>
                <a:ea typeface="Segoe UI" pitchFamily="34" charset="0"/>
                <a:cs typeface="Segoe UI" pitchFamily="34" charset="0"/>
              </a:rPr>
              <a:t>Authoring frameworks and languages </a:t>
            </a:r>
          </a:p>
        </p:txBody>
      </p:sp>
      <p:sp>
        <p:nvSpPr>
          <p:cNvPr id="8" name="Rounded Rectangle 7"/>
          <p:cNvSpPr/>
          <p:nvPr/>
        </p:nvSpPr>
        <p:spPr bwMode="auto">
          <a:xfrm>
            <a:off x="3141215" y="1845913"/>
            <a:ext cx="5776725" cy="965785"/>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399" dirty="0">
                <a:gradFill>
                  <a:gsLst>
                    <a:gs pos="0">
                      <a:srgbClr val="FFFFFF"/>
                    </a:gs>
                    <a:gs pos="100000">
                      <a:srgbClr val="FFFFFF"/>
                    </a:gs>
                  </a:gsLst>
                  <a:lin ang="5400000" scaled="0"/>
                </a:gradFill>
                <a:latin typeface="+mj-lt"/>
                <a:ea typeface="Segoe UI" pitchFamily="34" charset="0"/>
                <a:cs typeface="Segoe UI" pitchFamily="34" charset="0"/>
              </a:rPr>
              <a:t>End User Tooling (IDE’s, Analyst tools, Command lines)</a:t>
            </a:r>
          </a:p>
        </p:txBody>
      </p:sp>
      <p:grpSp>
        <p:nvGrpSpPr>
          <p:cNvPr id="23" name="Group 22"/>
          <p:cNvGrpSpPr/>
          <p:nvPr/>
        </p:nvGrpSpPr>
        <p:grpSpPr>
          <a:xfrm>
            <a:off x="9129663" y="3862916"/>
            <a:ext cx="2410382" cy="1512732"/>
            <a:chOff x="9132041" y="3863028"/>
            <a:chExt cx="2411010" cy="1513126"/>
          </a:xfrm>
        </p:grpSpPr>
        <p:sp>
          <p:nvSpPr>
            <p:cNvPr id="15" name="Left Brace 14"/>
            <p:cNvSpPr/>
            <p:nvPr/>
          </p:nvSpPr>
          <p:spPr>
            <a:xfrm>
              <a:off x="9132041" y="3863028"/>
              <a:ext cx="251164" cy="1513126"/>
            </a:xfrm>
            <a:prstGeom prst="leftBrace">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16" name="TextBox 15"/>
            <p:cNvSpPr txBox="1"/>
            <p:nvPr/>
          </p:nvSpPr>
          <p:spPr>
            <a:xfrm>
              <a:off x="9539153" y="3942306"/>
              <a:ext cx="2003898" cy="1354570"/>
            </a:xfrm>
            <a:prstGeom prst="rect">
              <a:avLst/>
            </a:prstGeom>
            <a:noFill/>
          </p:spPr>
          <p:txBody>
            <a:bodyPr wrap="square" lIns="0" tIns="0" rIns="0" bIns="0" rtlCol="0">
              <a:spAutoFit/>
            </a:bodyPr>
            <a:lstStyle/>
            <a:p>
              <a:r>
                <a:rPr lang="en-US" sz="2200" spc="-70" dirty="0">
                  <a:gradFill>
                    <a:gsLst>
                      <a:gs pos="2917">
                        <a:schemeClr val="tx1"/>
                      </a:gs>
                      <a:gs pos="30000">
                        <a:schemeClr val="tx1"/>
                      </a:gs>
                    </a:gsLst>
                    <a:lin ang="5400000" scaled="0"/>
                  </a:gradFill>
                  <a:latin typeface="+mj-lt"/>
                </a:rPr>
                <a:t>Connectivity</a:t>
              </a:r>
            </a:p>
            <a:p>
              <a:r>
                <a:rPr lang="en-US" sz="2200" spc="-70" dirty="0">
                  <a:gradFill>
                    <a:gsLst>
                      <a:gs pos="2917">
                        <a:schemeClr val="tx1"/>
                      </a:gs>
                      <a:gs pos="30000">
                        <a:schemeClr val="tx1"/>
                      </a:gs>
                    </a:gsLst>
                    <a:lin ang="5400000" scaled="0"/>
                  </a:gradFill>
                  <a:latin typeface="+mj-lt"/>
                </a:rPr>
                <a:t>Programmability</a:t>
              </a:r>
            </a:p>
            <a:p>
              <a:r>
                <a:rPr lang="en-US" sz="2200" spc="-70" dirty="0">
                  <a:gradFill>
                    <a:gsLst>
                      <a:gs pos="2917">
                        <a:schemeClr val="tx1"/>
                      </a:gs>
                      <a:gs pos="30000">
                        <a:schemeClr val="tx1"/>
                      </a:gs>
                    </a:gsLst>
                    <a:lin ang="5400000" scaled="0"/>
                  </a:gradFill>
                  <a:latin typeface="+mj-lt"/>
                </a:rPr>
                <a:t>Security</a:t>
              </a:r>
            </a:p>
            <a:p>
              <a:r>
                <a:rPr lang="en-US" sz="2200" spc="-70" dirty="0">
                  <a:gradFill>
                    <a:gsLst>
                      <a:gs pos="2917">
                        <a:schemeClr val="tx1"/>
                      </a:gs>
                      <a:gs pos="30000">
                        <a:schemeClr val="tx1"/>
                      </a:gs>
                    </a:gsLst>
                    <a:lin ang="5400000" scaled="0"/>
                  </a:gradFill>
                  <a:latin typeface="+mj-lt"/>
                </a:rPr>
                <a:t>Loosely coupled</a:t>
              </a:r>
            </a:p>
          </p:txBody>
        </p:sp>
      </p:grpSp>
      <p:grpSp>
        <p:nvGrpSpPr>
          <p:cNvPr id="19" name="Group 18"/>
          <p:cNvGrpSpPr/>
          <p:nvPr/>
        </p:nvGrpSpPr>
        <p:grpSpPr>
          <a:xfrm>
            <a:off x="0" y="2773744"/>
            <a:ext cx="2653204" cy="1845538"/>
            <a:chOff x="0" y="2773572"/>
            <a:chExt cx="2653896" cy="1846018"/>
          </a:xfrm>
        </p:grpSpPr>
        <p:sp>
          <p:nvSpPr>
            <p:cNvPr id="17" name="Right Brace 16"/>
            <p:cNvSpPr/>
            <p:nvPr/>
          </p:nvSpPr>
          <p:spPr>
            <a:xfrm>
              <a:off x="2352339" y="2811537"/>
              <a:ext cx="301557" cy="1439693"/>
            </a:xfrm>
            <a:prstGeom prst="rightBrace">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18" name="TextBox 17"/>
            <p:cNvSpPr txBox="1"/>
            <p:nvPr/>
          </p:nvSpPr>
          <p:spPr>
            <a:xfrm>
              <a:off x="0" y="2773572"/>
              <a:ext cx="2262355" cy="1846018"/>
            </a:xfrm>
            <a:prstGeom prst="rect">
              <a:avLst/>
            </a:prstGeom>
            <a:noFill/>
          </p:spPr>
          <p:txBody>
            <a:bodyPr wrap="square" lIns="0" tIns="0" rIns="0" bIns="0" rtlCol="0">
              <a:spAutoFit/>
            </a:bodyPr>
            <a:lstStyle/>
            <a:p>
              <a:pPr algn="r"/>
              <a:r>
                <a:rPr lang="en-US" sz="2399" spc="-70" dirty="0">
                  <a:gradFill>
                    <a:gsLst>
                      <a:gs pos="2917">
                        <a:schemeClr val="tx1"/>
                      </a:gs>
                      <a:gs pos="30000">
                        <a:schemeClr val="tx1"/>
                      </a:gs>
                    </a:gsLst>
                    <a:lin ang="5400000" scaled="0"/>
                  </a:gradFill>
                  <a:latin typeface="+mj-lt"/>
                </a:rPr>
                <a:t>Lightweight</a:t>
              </a:r>
            </a:p>
            <a:p>
              <a:pPr algn="r"/>
              <a:r>
                <a:rPr lang="en-US" sz="2399" spc="-70" dirty="0">
                  <a:gradFill>
                    <a:gsLst>
                      <a:gs pos="2917">
                        <a:schemeClr val="tx1"/>
                      </a:gs>
                      <a:gs pos="30000">
                        <a:schemeClr val="tx1"/>
                      </a:gs>
                    </a:gsLst>
                    <a:lin ang="5400000" scaled="0"/>
                  </a:gradFill>
                  <a:latin typeface="+mj-lt"/>
                </a:rPr>
                <a:t>Low cost to extend</a:t>
              </a:r>
            </a:p>
            <a:p>
              <a:pPr algn="r"/>
              <a:r>
                <a:rPr lang="en-US" sz="2399" spc="-70" dirty="0">
                  <a:gradFill>
                    <a:gsLst>
                      <a:gs pos="2917">
                        <a:schemeClr val="tx1"/>
                      </a:gs>
                      <a:gs pos="30000">
                        <a:schemeClr val="tx1"/>
                      </a:gs>
                    </a:gsLst>
                    <a:lin ang="5400000" scaled="0"/>
                  </a:gradFill>
                  <a:latin typeface="+mj-lt"/>
                </a:rPr>
                <a:t>Scenario oriented</a:t>
              </a:r>
            </a:p>
            <a:p>
              <a:pPr marL="342797" indent="-342797" algn="r">
                <a:buFont typeface="Arial" panose="020B0604020202020204" pitchFamily="34" charset="0"/>
                <a:buChar char="•"/>
              </a:pPr>
              <a:endParaRPr lang="en-US" sz="2399" spc="-70" dirty="0">
                <a:gradFill>
                  <a:gsLst>
                    <a:gs pos="2917">
                      <a:schemeClr val="tx1"/>
                    </a:gs>
                    <a:gs pos="30000">
                      <a:schemeClr val="tx1"/>
                    </a:gs>
                  </a:gsLst>
                  <a:lin ang="5400000" scaled="0"/>
                </a:gradFill>
                <a:latin typeface="+mj-lt"/>
              </a:endParaRPr>
            </a:p>
          </p:txBody>
        </p:sp>
      </p:grpSp>
      <p:grpSp>
        <p:nvGrpSpPr>
          <p:cNvPr id="20" name="Group 19"/>
          <p:cNvGrpSpPr/>
          <p:nvPr/>
        </p:nvGrpSpPr>
        <p:grpSpPr>
          <a:xfrm>
            <a:off x="-148543" y="4983525"/>
            <a:ext cx="2801747" cy="2061975"/>
            <a:chOff x="-148581" y="2639805"/>
            <a:chExt cx="2802477" cy="2062512"/>
          </a:xfrm>
        </p:grpSpPr>
        <p:sp>
          <p:nvSpPr>
            <p:cNvPr id="21" name="Right Brace 20"/>
            <p:cNvSpPr/>
            <p:nvPr/>
          </p:nvSpPr>
          <p:spPr>
            <a:xfrm>
              <a:off x="2352339" y="2811537"/>
              <a:ext cx="301557" cy="1439693"/>
            </a:xfrm>
            <a:prstGeom prst="rightBrace">
              <a:avLst/>
            </a:prstGeom>
            <a:ln w="28575">
              <a:solidFill>
                <a:srgbClr val="CC262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22" name="TextBox 21"/>
            <p:cNvSpPr txBox="1"/>
            <p:nvPr/>
          </p:nvSpPr>
          <p:spPr>
            <a:xfrm>
              <a:off x="-148581" y="2639805"/>
              <a:ext cx="2395031" cy="2062512"/>
            </a:xfrm>
            <a:prstGeom prst="rect">
              <a:avLst/>
            </a:prstGeom>
            <a:noFill/>
          </p:spPr>
          <p:txBody>
            <a:bodyPr wrap="square" lIns="0" tIns="0" rIns="0" bIns="0" rtlCol="0">
              <a:spAutoFit/>
            </a:bodyPr>
            <a:lstStyle/>
            <a:p>
              <a:pPr algn="r"/>
              <a:r>
                <a:rPr lang="en-US" sz="2200" spc="-70" dirty="0">
                  <a:gradFill>
                    <a:gsLst>
                      <a:gs pos="2917">
                        <a:schemeClr val="tx1"/>
                      </a:gs>
                      <a:gs pos="30000">
                        <a:schemeClr val="tx1"/>
                      </a:gs>
                    </a:gsLst>
                    <a:lin ang="5400000" scaled="0"/>
                  </a:gradFill>
                  <a:latin typeface="+mj-lt"/>
                </a:rPr>
                <a:t>Innovation flows upward</a:t>
              </a:r>
            </a:p>
            <a:p>
              <a:pPr algn="r"/>
              <a:r>
                <a:rPr lang="en-US" sz="2200" spc="-70" dirty="0">
                  <a:gradFill>
                    <a:gsLst>
                      <a:gs pos="2917">
                        <a:schemeClr val="tx1"/>
                      </a:gs>
                      <a:gs pos="30000">
                        <a:schemeClr val="tx1"/>
                      </a:gs>
                    </a:gsLst>
                    <a:lin ang="5400000" scaled="0"/>
                  </a:gradFill>
                  <a:latin typeface="+mj-lt"/>
                </a:rPr>
                <a:t>New compute models</a:t>
              </a:r>
            </a:p>
            <a:p>
              <a:pPr algn="r"/>
              <a:r>
                <a:rPr lang="en-US" sz="2200" spc="-70" dirty="0" err="1">
                  <a:gradFill>
                    <a:gsLst>
                      <a:gs pos="2917">
                        <a:schemeClr val="tx1"/>
                      </a:gs>
                      <a:gs pos="30000">
                        <a:schemeClr val="tx1"/>
                      </a:gs>
                    </a:gsLst>
                    <a:lin ang="5400000" scaled="0"/>
                  </a:gradFill>
                  <a:latin typeface="+mj-lt"/>
                </a:rPr>
                <a:t>Perf</a:t>
              </a:r>
              <a:r>
                <a:rPr lang="en-US" sz="2200" spc="-70" dirty="0">
                  <a:gradFill>
                    <a:gsLst>
                      <a:gs pos="2917">
                        <a:schemeClr val="tx1"/>
                      </a:gs>
                      <a:gs pos="30000">
                        <a:schemeClr val="tx1"/>
                      </a:gs>
                    </a:gsLst>
                    <a:lin ang="5400000" scaled="0"/>
                  </a:gradFill>
                  <a:latin typeface="+mj-lt"/>
                </a:rPr>
                <a:t> enhancements</a:t>
              </a:r>
            </a:p>
            <a:p>
              <a:pPr marL="342797" indent="-342797" algn="r">
                <a:buFont typeface="Arial" panose="020B0604020202020204" pitchFamily="34" charset="0"/>
                <a:buChar char="•"/>
              </a:pPr>
              <a:endParaRPr lang="en-US" sz="2399" spc="-70" dirty="0">
                <a:gradFill>
                  <a:gsLst>
                    <a:gs pos="2917">
                      <a:schemeClr val="tx1"/>
                    </a:gs>
                    <a:gs pos="30000">
                      <a:schemeClr val="tx1"/>
                    </a:gs>
                  </a:gsLst>
                  <a:lin ang="5400000" scaled="0"/>
                </a:gradFill>
                <a:latin typeface="+mj-lt"/>
              </a:endParaRPr>
            </a:p>
          </p:txBody>
        </p:sp>
      </p:grpSp>
      <p:grpSp>
        <p:nvGrpSpPr>
          <p:cNvPr id="24" name="Group 23"/>
          <p:cNvGrpSpPr/>
          <p:nvPr/>
        </p:nvGrpSpPr>
        <p:grpSpPr>
          <a:xfrm>
            <a:off x="9123447" y="1527630"/>
            <a:ext cx="3065377" cy="2061975"/>
            <a:chOff x="9125823" y="3801396"/>
            <a:chExt cx="3066175" cy="2062512"/>
          </a:xfrm>
        </p:grpSpPr>
        <p:sp>
          <p:nvSpPr>
            <p:cNvPr id="25" name="Left Brace 24"/>
            <p:cNvSpPr/>
            <p:nvPr/>
          </p:nvSpPr>
          <p:spPr>
            <a:xfrm>
              <a:off x="9125823" y="3863027"/>
              <a:ext cx="260892" cy="1513126"/>
            </a:xfrm>
            <a:prstGeom prst="leftBrac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a:p>
          </p:txBody>
        </p:sp>
        <p:sp>
          <p:nvSpPr>
            <p:cNvPr id="26" name="TextBox 25"/>
            <p:cNvSpPr txBox="1"/>
            <p:nvPr/>
          </p:nvSpPr>
          <p:spPr>
            <a:xfrm>
              <a:off x="9560266" y="3801396"/>
              <a:ext cx="2631732" cy="2062512"/>
            </a:xfrm>
            <a:prstGeom prst="rect">
              <a:avLst/>
            </a:prstGeom>
            <a:noFill/>
          </p:spPr>
          <p:txBody>
            <a:bodyPr wrap="square" lIns="0" tIns="0" rIns="0" bIns="0" rtlCol="0">
              <a:spAutoFit/>
            </a:bodyPr>
            <a:lstStyle/>
            <a:p>
              <a:r>
                <a:rPr lang="en-US" sz="2200" spc="-70" dirty="0">
                  <a:gradFill>
                    <a:gsLst>
                      <a:gs pos="2917">
                        <a:schemeClr val="tx1"/>
                      </a:gs>
                      <a:gs pos="30000">
                        <a:schemeClr val="tx1"/>
                      </a:gs>
                    </a:gsLst>
                    <a:lin ang="5400000" scaled="0"/>
                  </a:gradFill>
                  <a:latin typeface="+mj-lt"/>
                </a:rPr>
                <a:t>Extend breadth &amp; depth</a:t>
              </a:r>
            </a:p>
            <a:p>
              <a:r>
                <a:rPr lang="en-US" sz="2200" spc="-70" dirty="0">
                  <a:gradFill>
                    <a:gsLst>
                      <a:gs pos="2917">
                        <a:schemeClr val="tx1"/>
                      </a:gs>
                      <a:gs pos="30000">
                        <a:schemeClr val="tx1"/>
                      </a:gs>
                    </a:gsLst>
                    <a:lin ang="5400000" scaled="0"/>
                  </a:gradFill>
                  <a:latin typeface="+mj-lt"/>
                </a:rPr>
                <a:t>Enable new scenarios</a:t>
              </a:r>
            </a:p>
            <a:p>
              <a:r>
                <a:rPr lang="en-US" sz="2200" spc="-70" dirty="0">
                  <a:gradFill>
                    <a:gsLst>
                      <a:gs pos="2917">
                        <a:schemeClr val="tx1"/>
                      </a:gs>
                      <a:gs pos="30000">
                        <a:schemeClr val="tx1"/>
                      </a:gs>
                    </a:gsLst>
                    <a:lin ang="5400000" scaled="0"/>
                  </a:gradFill>
                  <a:latin typeface="+mj-lt"/>
                </a:rPr>
                <a:t>Integrate with current tool chains</a:t>
              </a:r>
            </a:p>
            <a:p>
              <a:endParaRPr lang="en-US" sz="2399" spc="-70" dirty="0">
                <a:gradFill>
                  <a:gsLst>
                    <a:gs pos="2917">
                      <a:schemeClr val="tx1"/>
                    </a:gs>
                    <a:gs pos="30000">
                      <a:schemeClr val="tx1"/>
                    </a:gs>
                  </a:gsLst>
                  <a:lin ang="5400000" scaled="0"/>
                </a:gradFill>
                <a:latin typeface="+mj-lt"/>
              </a:endParaRPr>
            </a:p>
          </p:txBody>
        </p:sp>
      </p:grpSp>
    </p:spTree>
    <p:extLst>
      <p:ext uri="{BB962C8B-B14F-4D97-AF65-F5344CB8AC3E}">
        <p14:creationId xmlns:p14="http://schemas.microsoft.com/office/powerpoint/2010/main" val="28022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178"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747897"/>
          </a:xfrm>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a:t>
            </a:r>
            <a:r>
              <a:rPr lang="en-US" sz="1400" dirty="0" smtClean="0">
                <a:ln>
                  <a:solidFill>
                    <a:schemeClr val="bg1">
                      <a:alpha val="0"/>
                    </a:schemeClr>
                  </a:solidFill>
                </a:ln>
                <a:solidFill>
                  <a:srgbClr val="595959"/>
                </a:solidFill>
              </a:rPr>
              <a:t>PDW</a:t>
            </a:r>
            <a:endParaRPr lang="en-US" sz="1400" dirty="0">
              <a:ln>
                <a:solidFill>
                  <a:schemeClr val="bg1">
                    <a:alpha val="0"/>
                  </a:schemeClr>
                </a:solidFill>
              </a:ln>
              <a:solidFill>
                <a:srgbClr val="595959"/>
              </a:solidFill>
            </a:endParaRP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769043"/>
            <a:ext cx="1554480" cy="258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smtClean="0">
                <a:ln>
                  <a:solidFill>
                    <a:schemeClr val="bg1">
                      <a:alpha val="0"/>
                    </a:schemeClr>
                  </a:solidFill>
                </a:ln>
                <a:solidFill>
                  <a:srgbClr val="595959"/>
                </a:solidFill>
              </a:rPr>
              <a:t>HDInsight Service</a:t>
            </a:r>
            <a:endParaRPr lang="en-US" sz="1200" dirty="0">
              <a:ln>
                <a:solidFill>
                  <a:schemeClr val="bg1">
                    <a:alpha val="0"/>
                  </a:schemeClr>
                </a:solidFill>
              </a:ln>
              <a:solidFill>
                <a:srgbClr val="595959"/>
              </a:solidFill>
            </a:endParaRP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9124" y="2049904"/>
            <a:ext cx="6480176" cy="1259086"/>
          </a:xfrm>
        </p:spPr>
        <p:txBody>
          <a:bodyPr/>
          <a:lstStyle/>
          <a:p>
            <a:r>
              <a:rPr lang="en-US" dirty="0" smtClean="0"/>
              <a:t>Deploying and Interacting </a:t>
            </a:r>
            <a:r>
              <a:rPr lang="en-US" dirty="0"/>
              <a:t>W</a:t>
            </a:r>
            <a:r>
              <a:rPr lang="en-US" dirty="0" smtClean="0"/>
              <a:t>ith HDInsight Service</a:t>
            </a:r>
            <a:endParaRPr lang="en-US" dirty="0"/>
          </a:p>
        </p:txBody>
      </p:sp>
      <p:sp>
        <p:nvSpPr>
          <p:cNvPr id="4" name="Subtitle 3"/>
          <p:cNvSpPr>
            <a:spLocks noGrp="1"/>
          </p:cNvSpPr>
          <p:nvPr>
            <p:ph type="subTitle" idx="1"/>
          </p:nvPr>
        </p:nvSpPr>
        <p:spPr/>
        <p:txBody>
          <a:bodyPr/>
          <a:lstStyle/>
          <a:p>
            <a:endParaRPr lang="en-US"/>
          </a:p>
        </p:txBody>
      </p:sp>
      <p:sp>
        <p:nvSpPr>
          <p:cNvPr id="7" name="Text Placeholder 6"/>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8777506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spect="1"/>
          </p:cNvSpPr>
          <p:nvPr/>
        </p:nvSpPr>
        <p:spPr>
          <a:xfrm>
            <a:off x="1884045" y="5523312"/>
            <a:ext cx="9784080" cy="819433"/>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Contributions proposed back to community distribution</a:t>
            </a:r>
          </a:p>
        </p:txBody>
      </p:sp>
      <p:sp>
        <p:nvSpPr>
          <p:cNvPr id="12" name="Rectangle 11"/>
          <p:cNvSpPr/>
          <p:nvPr>
            <p:custDataLst>
              <p:tags r:id="rId1"/>
            </p:custDataLst>
          </p:nvPr>
        </p:nvSpPr>
        <p:spPr bwMode="auto">
          <a:xfrm>
            <a:off x="519112" y="1623289"/>
            <a:ext cx="1277790" cy="3814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endParaRPr lang="en-US" dirty="0">
              <a:ln>
                <a:solidFill>
                  <a:schemeClr val="bg1">
                    <a:alpha val="0"/>
                  </a:schemeClr>
                </a:solidFill>
              </a:ln>
              <a:solidFill>
                <a:schemeClr val="bg1"/>
              </a:solidFill>
              <a:latin typeface="Segoe UI Light" pitchFamily="34" charset="0"/>
            </a:endParaRPr>
          </a:p>
        </p:txBody>
      </p:sp>
      <p:sp>
        <p:nvSpPr>
          <p:cNvPr id="2" name="Title 1"/>
          <p:cNvSpPr>
            <a:spLocks noGrp="1"/>
          </p:cNvSpPr>
          <p:nvPr>
            <p:ph type="title"/>
          </p:nvPr>
        </p:nvSpPr>
        <p:spPr>
          <a:xfrm>
            <a:off x="519112" y="228600"/>
            <a:ext cx="11149013" cy="1246495"/>
          </a:xfrm>
        </p:spPr>
        <p:txBody>
          <a:bodyPr/>
          <a:lstStyle/>
          <a:p>
            <a:r>
              <a:rPr lang="en-US" dirty="0" smtClean="0"/>
              <a:t>Microsoft Hadoop Vision</a:t>
            </a:r>
            <a:r>
              <a:rPr lang="en-US" dirty="0"/>
              <a:t/>
            </a:r>
            <a:br>
              <a:rPr lang="en-US" dirty="0"/>
            </a:br>
            <a:r>
              <a:rPr lang="en-US" sz="3600" dirty="0">
                <a:solidFill>
                  <a:schemeClr val="accent4">
                    <a:alpha val="99000"/>
                  </a:schemeClr>
                </a:solidFill>
              </a:rPr>
              <a:t>Insights to all users by activating new types of data</a:t>
            </a:r>
          </a:p>
        </p:txBody>
      </p:sp>
      <p:grpSp>
        <p:nvGrpSpPr>
          <p:cNvPr id="15" name="Group 14"/>
          <p:cNvGrpSpPr/>
          <p:nvPr/>
        </p:nvGrpSpPr>
        <p:grpSpPr>
          <a:xfrm>
            <a:off x="1884045" y="1623290"/>
            <a:ext cx="9784080" cy="1097281"/>
            <a:chOff x="1884045" y="1710374"/>
            <a:chExt cx="9784080" cy="1097281"/>
          </a:xfrm>
        </p:grpSpPr>
        <p:sp>
          <p:nvSpPr>
            <p:cNvPr id="4" name="Rectangle 3"/>
            <p:cNvSpPr/>
            <p:nvPr>
              <p:custDataLst>
                <p:tags r:id="rId6"/>
              </p:custDataLst>
            </p:nvPr>
          </p:nvSpPr>
          <p:spPr bwMode="auto">
            <a:xfrm>
              <a:off x="1884045" y="171037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Microsoft Business Intelligence</a:t>
              </a:r>
            </a:p>
          </p:txBody>
        </p:sp>
        <p:sp>
          <p:nvSpPr>
            <p:cNvPr id="6" name="Rectangle 5"/>
            <p:cNvSpPr/>
            <p:nvPr>
              <p:custDataLst>
                <p:tags r:id="rId7"/>
              </p:custDataLst>
            </p:nvPr>
          </p:nvSpPr>
          <p:spPr bwMode="auto">
            <a:xfrm>
              <a:off x="1884045" y="1710374"/>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INSIGHTS</a:t>
              </a:r>
            </a:p>
          </p:txBody>
        </p:sp>
      </p:grpSp>
      <p:grpSp>
        <p:nvGrpSpPr>
          <p:cNvPr id="13" name="Group 12"/>
          <p:cNvGrpSpPr/>
          <p:nvPr/>
        </p:nvGrpSpPr>
        <p:grpSpPr>
          <a:xfrm>
            <a:off x="1884045" y="2799250"/>
            <a:ext cx="9784080" cy="1097280"/>
            <a:chOff x="1884045" y="2944815"/>
            <a:chExt cx="9784080" cy="1097280"/>
          </a:xfrm>
        </p:grpSpPr>
        <p:sp>
          <p:nvSpPr>
            <p:cNvPr id="7" name="Rectangle 6"/>
            <p:cNvSpPr/>
            <p:nvPr>
              <p:custDataLst>
                <p:tags r:id="rId4"/>
              </p:custDataLst>
            </p:nvPr>
          </p:nvSpPr>
          <p:spPr bwMode="auto">
            <a:xfrm>
              <a:off x="1884045" y="294481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Choice of deployment on Windows Server + Windows Azure</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Windows Components (AD, Systems Center)</a:t>
              </a:r>
            </a:p>
          </p:txBody>
        </p:sp>
        <p:sp>
          <p:nvSpPr>
            <p:cNvPr id="8" name="Rectangle 7"/>
            <p:cNvSpPr/>
            <p:nvPr>
              <p:custDataLst>
                <p:tags r:id="rId5"/>
              </p:custDataLst>
            </p:nvPr>
          </p:nvSpPr>
          <p:spPr bwMode="auto">
            <a:xfrm>
              <a:off x="1884045" y="2944815"/>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ENTERPRISE</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READY</a:t>
              </a:r>
            </a:p>
          </p:txBody>
        </p:sp>
      </p:grpSp>
      <p:grpSp>
        <p:nvGrpSpPr>
          <p:cNvPr id="14" name="Group 13"/>
          <p:cNvGrpSpPr/>
          <p:nvPr/>
        </p:nvGrpSpPr>
        <p:grpSpPr>
          <a:xfrm>
            <a:off x="1884045" y="3975208"/>
            <a:ext cx="9784080" cy="1463040"/>
            <a:chOff x="1884045" y="4179255"/>
            <a:chExt cx="9784080" cy="1463040"/>
          </a:xfrm>
        </p:grpSpPr>
        <p:sp>
          <p:nvSpPr>
            <p:cNvPr id="9" name="Rectangle 8"/>
            <p:cNvSpPr/>
            <p:nvPr>
              <p:custDataLst>
                <p:tags r:id="rId2"/>
              </p:custDataLst>
            </p:nvPr>
          </p:nvSpPr>
          <p:spPr bwMode="auto">
            <a:xfrm>
              <a:off x="1884045" y="4179255"/>
              <a:ext cx="9784080"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Easy installation and configuration of Hadoop on Windows</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Simplified programming with . Net &amp; </a:t>
              </a:r>
              <a:r>
                <a:rPr lang="en-US" sz="2000" dirty="0" err="1">
                  <a:ln>
                    <a:solidFill>
                      <a:schemeClr val="bg1">
                        <a:alpha val="0"/>
                      </a:schemeClr>
                    </a:solidFill>
                  </a:ln>
                  <a:solidFill>
                    <a:srgbClr val="595959">
                      <a:alpha val="99000"/>
                    </a:srgbClr>
                  </a:solidFill>
                </a:rPr>
                <a:t>Javascript</a:t>
              </a:r>
              <a:r>
                <a:rPr lang="en-US" sz="2000" dirty="0">
                  <a:ln>
                    <a:solidFill>
                      <a:schemeClr val="bg1">
                        <a:alpha val="0"/>
                      </a:schemeClr>
                    </a:solidFill>
                  </a:ln>
                  <a:solidFill>
                    <a:srgbClr val="595959">
                      <a:alpha val="99000"/>
                    </a:srgbClr>
                  </a:solidFill>
                </a:rPr>
                <a:t> integration </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SQL Server Data Warehousing</a:t>
              </a:r>
            </a:p>
          </p:txBody>
        </p:sp>
        <p:sp>
          <p:nvSpPr>
            <p:cNvPr id="10" name="Rectangle 9"/>
            <p:cNvSpPr/>
            <p:nvPr>
              <p:custDataLst>
                <p:tags r:id="rId3"/>
              </p:custDataLst>
            </p:nvPr>
          </p:nvSpPr>
          <p:spPr bwMode="auto">
            <a:xfrm>
              <a:off x="1884045" y="4179255"/>
              <a:ext cx="2082800"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BROADER</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ACCESS</a:t>
              </a:r>
            </a:p>
          </p:txBody>
        </p:sp>
      </p:grpSp>
      <p:sp>
        <p:nvSpPr>
          <p:cNvPr id="3" name="Up Arrow 2"/>
          <p:cNvSpPr/>
          <p:nvPr/>
        </p:nvSpPr>
        <p:spPr bwMode="auto">
          <a:xfrm>
            <a:off x="519113" y="1623291"/>
            <a:ext cx="1277790" cy="3814957"/>
          </a:xfrm>
          <a:prstGeom prst="upArrow">
            <a:avLst>
              <a:gd name="adj1" fmla="val 58458"/>
              <a:gd name="adj2" fmla="val 5317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ln>
                  <a:solidFill>
                    <a:schemeClr val="bg1">
                      <a:alpha val="0"/>
                    </a:schemeClr>
                  </a:solidFill>
                </a:ln>
                <a:solidFill>
                  <a:schemeClr val="accent2">
                    <a:alpha val="99000"/>
                  </a:schemeClr>
                </a:solidFill>
              </a:rPr>
              <a:t>Differentiation</a:t>
            </a:r>
          </a:p>
        </p:txBody>
      </p:sp>
    </p:spTree>
    <p:extLst>
      <p:ext uri="{BB962C8B-B14F-4D97-AF65-F5344CB8AC3E}">
        <p14:creationId xmlns:p14="http://schemas.microsoft.com/office/powerpoint/2010/main" val="69917473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90078"/>
            <a:ext cx="11650488" cy="5087547"/>
          </a:xfrm>
        </p:spPr>
        <p:txBody>
          <a:bodyPr/>
          <a:lstStyle/>
          <a:p>
            <a:r>
              <a:rPr lang="en-US" dirty="0"/>
              <a:t>Session Objective(s</a:t>
            </a:r>
            <a:r>
              <a:rPr lang="en-US" dirty="0" smtClean="0"/>
              <a:t>): </a:t>
            </a:r>
          </a:p>
          <a:p>
            <a:pPr marL="560127" indent="-560127">
              <a:buFont typeface="Arial" panose="020B0604020202020204" pitchFamily="34" charset="0"/>
              <a:buChar char="•"/>
            </a:pPr>
            <a:r>
              <a:rPr lang="en-US" sz="3724" dirty="0"/>
              <a:t>Know today’s Big Data Tools </a:t>
            </a:r>
            <a:r>
              <a:rPr lang="en-US" sz="3724" b="1" dirty="0"/>
              <a:t>Landscape</a:t>
            </a:r>
          </a:p>
          <a:p>
            <a:pPr marL="560127" indent="-560127">
              <a:buFont typeface="Arial" panose="020B0604020202020204" pitchFamily="34" charset="0"/>
              <a:buChar char="•"/>
            </a:pPr>
            <a:r>
              <a:rPr lang="en-US" sz="3724" dirty="0"/>
              <a:t>Understand the “Physics” of Big Data Tools</a:t>
            </a:r>
          </a:p>
          <a:p>
            <a:pPr marL="560127" indent="-560127">
              <a:buFont typeface="Arial" panose="020B0604020202020204" pitchFamily="34" charset="0"/>
              <a:buChar char="•"/>
            </a:pPr>
            <a:r>
              <a:rPr lang="en-US" sz="3724" dirty="0">
                <a:solidFill>
                  <a:schemeClr val="tx2"/>
                </a:solidFill>
              </a:rPr>
              <a:t>Identify Batch, </a:t>
            </a:r>
            <a:r>
              <a:rPr lang="en-US" sz="3724" b="1" dirty="0">
                <a:solidFill>
                  <a:schemeClr val="tx2"/>
                </a:solidFill>
              </a:rPr>
              <a:t>Interactive, and Real-time tools</a:t>
            </a:r>
          </a:p>
          <a:p>
            <a:endParaRPr lang="en-US" dirty="0" smtClean="0"/>
          </a:p>
          <a:p>
            <a:r>
              <a:rPr lang="en-US" dirty="0" smtClean="0"/>
              <a:t>Takeaways</a:t>
            </a:r>
          </a:p>
          <a:p>
            <a:pPr marL="560127" indent="-560127">
              <a:buFont typeface="Arial" panose="020B0604020202020204" pitchFamily="34" charset="0"/>
              <a:buChar char="•"/>
            </a:pPr>
            <a:r>
              <a:rPr lang="en-US" sz="3332" dirty="0"/>
              <a:t>There’s a proliferation of WMD(P)</a:t>
            </a:r>
          </a:p>
          <a:p>
            <a:pPr marL="560127" indent="-560127">
              <a:buFont typeface="Arial" panose="020B0604020202020204" pitchFamily="34" charset="0"/>
              <a:buChar char="•"/>
            </a:pPr>
            <a:r>
              <a:rPr lang="en-US" sz="3332" dirty="0"/>
              <a:t>Identify and understand properties of up and coming tools </a:t>
            </a:r>
          </a:p>
          <a:p>
            <a:endParaRPr lang="en-US" dirty="0" smtClean="0"/>
          </a:p>
        </p:txBody>
      </p:sp>
      <p:sp>
        <p:nvSpPr>
          <p:cNvPr id="4" name="Title 3"/>
          <p:cNvSpPr>
            <a:spLocks noGrp="1"/>
          </p:cNvSpPr>
          <p:nvPr>
            <p:ph type="title"/>
          </p:nvPr>
        </p:nvSpPr>
        <p:spPr/>
        <p:txBody>
          <a:bodyPr/>
          <a:lstStyle/>
          <a:p>
            <a:r>
              <a:rPr lang="en-US" dirty="0"/>
              <a:t>Session Objectives </a:t>
            </a:r>
            <a:r>
              <a:rPr lang="en-US" dirty="0" smtClean="0"/>
              <a:t>And </a:t>
            </a:r>
            <a:r>
              <a:rPr lang="en-US" dirty="0"/>
              <a:t>Takeaways</a:t>
            </a:r>
          </a:p>
        </p:txBody>
      </p:sp>
    </p:spTree>
    <p:extLst>
      <p:ext uri="{BB962C8B-B14F-4D97-AF65-F5344CB8AC3E}">
        <p14:creationId xmlns:p14="http://schemas.microsoft.com/office/powerpoint/2010/main" val="324936737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380"/>
            <a:ext cx="12188825" cy="6840563"/>
          </a:xfrm>
          <a:prstGeom prst="rect">
            <a:avLst/>
          </a:prstGeom>
        </p:spPr>
      </p:pic>
    </p:spTree>
    <p:extLst>
      <p:ext uri="{BB962C8B-B14F-4D97-AF65-F5344CB8AC3E}">
        <p14:creationId xmlns:p14="http://schemas.microsoft.com/office/powerpoint/2010/main" val="174957275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Understanding Big Data</a:t>
            </a:r>
            <a:endParaRPr lang="en-US" sz="7000" dirty="0"/>
          </a:p>
        </p:txBody>
      </p:sp>
    </p:spTree>
    <p:extLst>
      <p:ext uri="{BB962C8B-B14F-4D97-AF65-F5344CB8AC3E}">
        <p14:creationId xmlns:p14="http://schemas.microsoft.com/office/powerpoint/2010/main" val="325192653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Processing</a:t>
            </a:r>
            <a:endParaRPr lang="en-US" dirty="0"/>
          </a:p>
        </p:txBody>
      </p:sp>
      <p:graphicFrame>
        <p:nvGraphicFramePr>
          <p:cNvPr id="5" name="Table 4"/>
          <p:cNvGraphicFramePr>
            <a:graphicFrameLocks noGrp="1"/>
          </p:cNvGraphicFramePr>
          <p:nvPr>
            <p:extLst/>
          </p:nvPr>
        </p:nvGraphicFramePr>
        <p:xfrm>
          <a:off x="448466" y="1457399"/>
          <a:ext cx="11202272" cy="4892368"/>
        </p:xfrm>
        <a:graphic>
          <a:graphicData uri="http://schemas.openxmlformats.org/drawingml/2006/table">
            <a:tbl>
              <a:tblPr firstRow="1" bandRow="1">
                <a:tableStyleId>{5C22544A-7EE6-4342-B048-85BDC9FD1C3A}</a:tableStyleId>
              </a:tblPr>
              <a:tblGrid>
                <a:gridCol w="2800568"/>
                <a:gridCol w="2800568"/>
                <a:gridCol w="2800568"/>
                <a:gridCol w="2800568"/>
              </a:tblGrid>
              <a:tr h="678538">
                <a:tc>
                  <a:txBody>
                    <a:bodyPr/>
                    <a:lstStyle/>
                    <a:p>
                      <a:endParaRPr lang="en-US" sz="1800" dirty="0"/>
                    </a:p>
                  </a:txBody>
                  <a:tcPr marL="89619" marR="89619" marT="44810" marB="44810"/>
                </a:tc>
                <a:tc>
                  <a:txBody>
                    <a:bodyPr/>
                    <a:lstStyle/>
                    <a:p>
                      <a:r>
                        <a:rPr lang="en-US" sz="2400" dirty="0" smtClean="0"/>
                        <a:t>Batch</a:t>
                      </a:r>
                      <a:r>
                        <a:rPr lang="en-US" sz="2400" baseline="0" dirty="0" smtClean="0"/>
                        <a:t> Processing</a:t>
                      </a:r>
                      <a:endParaRPr lang="en-US" sz="2400" dirty="0"/>
                    </a:p>
                  </a:txBody>
                  <a:tcPr marL="89619" marR="89619" marT="44810" marB="44810"/>
                </a:tc>
                <a:tc>
                  <a:txBody>
                    <a:bodyPr/>
                    <a:lstStyle/>
                    <a:p>
                      <a:r>
                        <a:rPr lang="en-US" sz="2200" dirty="0" smtClean="0"/>
                        <a:t>Interactive</a:t>
                      </a:r>
                      <a:r>
                        <a:rPr lang="en-US" sz="2400" dirty="0" smtClean="0"/>
                        <a:t> </a:t>
                      </a:r>
                      <a:r>
                        <a:rPr lang="en-US" sz="2200" dirty="0" smtClean="0"/>
                        <a:t>analysis </a:t>
                      </a:r>
                      <a:endParaRPr lang="en-US" sz="2200" dirty="0"/>
                    </a:p>
                  </a:txBody>
                  <a:tcPr marL="89619" marR="89619" marT="44810" marB="44810"/>
                </a:tc>
                <a:tc>
                  <a:txBody>
                    <a:bodyPr/>
                    <a:lstStyle/>
                    <a:p>
                      <a:r>
                        <a:rPr lang="en-US" sz="2400" dirty="0" smtClean="0"/>
                        <a:t>Stream processing</a:t>
                      </a:r>
                      <a:endParaRPr lang="en-US" sz="2400" dirty="0"/>
                    </a:p>
                  </a:txBody>
                  <a:tcPr marL="89619" marR="89619" marT="44810" marB="44810"/>
                </a:tc>
              </a:tr>
              <a:tr h="678538">
                <a:tc>
                  <a:txBody>
                    <a:bodyPr/>
                    <a:lstStyle/>
                    <a:p>
                      <a:r>
                        <a:rPr lang="en-US" sz="1800" dirty="0" smtClean="0">
                          <a:solidFill>
                            <a:srgbClr val="000000"/>
                          </a:solidFill>
                        </a:rPr>
                        <a:t>Query runtime</a:t>
                      </a:r>
                      <a:endParaRPr lang="en-US" sz="1800" dirty="0">
                        <a:solidFill>
                          <a:srgbClr val="000000"/>
                        </a:solidFill>
                      </a:endParaRPr>
                    </a:p>
                  </a:txBody>
                  <a:tcPr marL="89619" marR="89619" marT="44810" marB="44810"/>
                </a:tc>
                <a:tc>
                  <a:txBody>
                    <a:bodyPr/>
                    <a:lstStyle/>
                    <a:p>
                      <a:r>
                        <a:rPr lang="en-US" sz="1800" dirty="0" smtClean="0">
                          <a:solidFill>
                            <a:srgbClr val="000000"/>
                          </a:solidFill>
                        </a:rPr>
                        <a:t>Minutes to hours </a:t>
                      </a:r>
                      <a:endParaRPr lang="en-US" sz="1800" dirty="0">
                        <a:solidFill>
                          <a:srgbClr val="000000"/>
                        </a:solidFill>
                      </a:endParaRPr>
                    </a:p>
                  </a:txBody>
                  <a:tcPr marL="89619" marR="89619" marT="44810" marB="44810"/>
                </a:tc>
                <a:tc>
                  <a:txBody>
                    <a:bodyPr/>
                    <a:lstStyle/>
                    <a:p>
                      <a:r>
                        <a:rPr lang="en-US" sz="1800" dirty="0" smtClean="0">
                          <a:solidFill>
                            <a:srgbClr val="000000"/>
                          </a:solidFill>
                        </a:rPr>
                        <a:t>Milliseconds to minutes </a:t>
                      </a:r>
                      <a:endParaRPr lang="en-US" sz="1800" dirty="0">
                        <a:solidFill>
                          <a:srgbClr val="000000"/>
                        </a:solidFill>
                      </a:endParaRPr>
                    </a:p>
                  </a:txBody>
                  <a:tcPr marL="89619" marR="89619" marT="44810" marB="4481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Never-ending</a:t>
                      </a:r>
                    </a:p>
                    <a:p>
                      <a:endParaRPr lang="en-US" sz="1800" dirty="0">
                        <a:solidFill>
                          <a:srgbClr val="000000"/>
                        </a:solidFill>
                      </a:endParaRPr>
                    </a:p>
                  </a:txBody>
                  <a:tcPr marL="89619" marR="89619" marT="44810" marB="44810"/>
                </a:tc>
              </a:tr>
              <a:tr h="678538">
                <a:tc>
                  <a:txBody>
                    <a:bodyPr/>
                    <a:lstStyle/>
                    <a:p>
                      <a:r>
                        <a:rPr lang="en-US" sz="1800" dirty="0" smtClean="0">
                          <a:solidFill>
                            <a:srgbClr val="000000"/>
                          </a:solidFill>
                        </a:rPr>
                        <a:t>Data volume</a:t>
                      </a:r>
                      <a:endParaRPr lang="en-US" sz="1800" dirty="0">
                        <a:solidFill>
                          <a:srgbClr val="000000"/>
                        </a:solidFill>
                      </a:endParaRPr>
                    </a:p>
                  </a:txBody>
                  <a:tcPr marL="89619" marR="89619" marT="44810" marB="44810"/>
                </a:tc>
                <a:tc>
                  <a:txBody>
                    <a:bodyPr/>
                    <a:lstStyle/>
                    <a:p>
                      <a:r>
                        <a:rPr lang="en-US" sz="1800" dirty="0" smtClean="0">
                          <a:solidFill>
                            <a:srgbClr val="000000"/>
                          </a:solidFill>
                        </a:rPr>
                        <a:t>TBs to PBs</a:t>
                      </a:r>
                      <a:endParaRPr lang="en-US" sz="1800" dirty="0">
                        <a:solidFill>
                          <a:srgbClr val="000000"/>
                        </a:solidFill>
                      </a:endParaRPr>
                    </a:p>
                  </a:txBody>
                  <a:tcPr marL="89619" marR="89619" marT="44810" marB="44810"/>
                </a:tc>
                <a:tc>
                  <a:txBody>
                    <a:bodyPr/>
                    <a:lstStyle/>
                    <a:p>
                      <a:r>
                        <a:rPr lang="en-US" sz="1800" dirty="0" smtClean="0">
                          <a:solidFill>
                            <a:srgbClr val="000000"/>
                          </a:solidFill>
                        </a:rPr>
                        <a:t>GBs to PBs</a:t>
                      </a:r>
                      <a:endParaRPr lang="en-US" sz="1800" dirty="0">
                        <a:solidFill>
                          <a:srgbClr val="000000"/>
                        </a:solidFill>
                      </a:endParaRPr>
                    </a:p>
                  </a:txBody>
                  <a:tcPr marL="89619" marR="89619" marT="44810" marB="44810"/>
                </a:tc>
                <a:tc>
                  <a:txBody>
                    <a:bodyPr/>
                    <a:lstStyle/>
                    <a:p>
                      <a:r>
                        <a:rPr lang="en-US" sz="1800" dirty="0" smtClean="0">
                          <a:solidFill>
                            <a:srgbClr val="000000"/>
                          </a:solidFill>
                        </a:rPr>
                        <a:t>Continuous stream</a:t>
                      </a:r>
                      <a:endParaRPr lang="en-US" sz="1800" dirty="0">
                        <a:solidFill>
                          <a:srgbClr val="000000"/>
                        </a:solidFill>
                      </a:endParaRPr>
                    </a:p>
                  </a:txBody>
                  <a:tcPr marL="89619" marR="89619" marT="44810" marB="44810"/>
                </a:tc>
              </a:tr>
              <a:tr h="678538">
                <a:tc>
                  <a:txBody>
                    <a:bodyPr/>
                    <a:lstStyle/>
                    <a:p>
                      <a:r>
                        <a:rPr lang="en-US" sz="1800" dirty="0" smtClean="0">
                          <a:solidFill>
                            <a:srgbClr val="000000"/>
                          </a:solidFill>
                        </a:rPr>
                        <a:t>Programming model</a:t>
                      </a:r>
                      <a:endParaRPr lang="en-US" sz="1800" dirty="0">
                        <a:solidFill>
                          <a:srgbClr val="000000"/>
                        </a:solidFill>
                      </a:endParaRPr>
                    </a:p>
                  </a:txBody>
                  <a:tcPr marL="89619" marR="89619" marT="44810" marB="44810"/>
                </a:tc>
                <a:tc>
                  <a:txBody>
                    <a:bodyPr/>
                    <a:lstStyle/>
                    <a:p>
                      <a:r>
                        <a:rPr lang="en-US" sz="1800" dirty="0" err="1" smtClean="0">
                          <a:solidFill>
                            <a:srgbClr val="000000"/>
                          </a:solidFill>
                        </a:rPr>
                        <a:t>MapReduce</a:t>
                      </a:r>
                      <a:endParaRPr lang="en-US" sz="1800" dirty="0">
                        <a:solidFill>
                          <a:srgbClr val="000000"/>
                        </a:solidFill>
                      </a:endParaRPr>
                    </a:p>
                  </a:txBody>
                  <a:tcPr marL="89619" marR="89619" marT="44810" marB="44810"/>
                </a:tc>
                <a:tc>
                  <a:txBody>
                    <a:bodyPr/>
                    <a:lstStyle/>
                    <a:p>
                      <a:r>
                        <a:rPr lang="en-US" sz="1800" dirty="0" smtClean="0">
                          <a:solidFill>
                            <a:srgbClr val="000000"/>
                          </a:solidFill>
                        </a:rPr>
                        <a:t>Queries</a:t>
                      </a:r>
                      <a:endParaRPr lang="en-US" sz="1800" dirty="0">
                        <a:solidFill>
                          <a:srgbClr val="000000"/>
                        </a:solidFill>
                      </a:endParaRPr>
                    </a:p>
                  </a:txBody>
                  <a:tcPr marL="89619" marR="89619" marT="44810" marB="44810"/>
                </a:tc>
                <a:tc>
                  <a:txBody>
                    <a:bodyPr/>
                    <a:lstStyle/>
                    <a:p>
                      <a:r>
                        <a:rPr lang="en-US" sz="1800" dirty="0" smtClean="0">
                          <a:solidFill>
                            <a:srgbClr val="000000"/>
                          </a:solidFill>
                        </a:rPr>
                        <a:t>DAG</a:t>
                      </a:r>
                      <a:endParaRPr lang="en-US" sz="1800" dirty="0">
                        <a:solidFill>
                          <a:srgbClr val="000000"/>
                        </a:solidFill>
                      </a:endParaRPr>
                    </a:p>
                  </a:txBody>
                  <a:tcPr marL="89619" marR="89619" marT="44810" marB="44810"/>
                </a:tc>
              </a:tr>
              <a:tr h="678538">
                <a:tc>
                  <a:txBody>
                    <a:bodyPr/>
                    <a:lstStyle/>
                    <a:p>
                      <a:r>
                        <a:rPr lang="en-US" sz="1800" dirty="0" smtClean="0">
                          <a:solidFill>
                            <a:srgbClr val="000000"/>
                          </a:solidFill>
                        </a:rPr>
                        <a:t>Users</a:t>
                      </a:r>
                      <a:endParaRPr lang="en-US" sz="1800" dirty="0">
                        <a:solidFill>
                          <a:srgbClr val="000000"/>
                        </a:solidFill>
                      </a:endParaRPr>
                    </a:p>
                  </a:txBody>
                  <a:tcPr marL="89619" marR="89619" marT="44810" marB="44810"/>
                </a:tc>
                <a:tc>
                  <a:txBody>
                    <a:bodyPr/>
                    <a:lstStyle/>
                    <a:p>
                      <a:r>
                        <a:rPr lang="en-US" sz="1800" dirty="0" smtClean="0">
                          <a:solidFill>
                            <a:srgbClr val="000000"/>
                          </a:solidFill>
                        </a:rPr>
                        <a:t>Developers</a:t>
                      </a:r>
                      <a:endParaRPr lang="en-US" sz="1800" dirty="0">
                        <a:solidFill>
                          <a:srgbClr val="000000"/>
                        </a:solidFill>
                      </a:endParaRPr>
                    </a:p>
                  </a:txBody>
                  <a:tcPr marL="89619" marR="89619" marT="44810" marB="44810"/>
                </a:tc>
                <a:tc>
                  <a:txBody>
                    <a:bodyPr/>
                    <a:lstStyle/>
                    <a:p>
                      <a:r>
                        <a:rPr lang="en-US" sz="1800" dirty="0" smtClean="0">
                          <a:solidFill>
                            <a:srgbClr val="000000"/>
                          </a:solidFill>
                        </a:rPr>
                        <a:t>Analysts and developers</a:t>
                      </a:r>
                      <a:endParaRPr lang="en-US" sz="1800" dirty="0">
                        <a:solidFill>
                          <a:srgbClr val="000000"/>
                        </a:solidFill>
                      </a:endParaRPr>
                    </a:p>
                  </a:txBody>
                  <a:tcPr marL="89619" marR="89619" marT="44810" marB="44810"/>
                </a:tc>
                <a:tc>
                  <a:txBody>
                    <a:bodyPr/>
                    <a:lstStyle/>
                    <a:p>
                      <a:r>
                        <a:rPr lang="en-US" sz="1800" dirty="0" smtClean="0">
                          <a:solidFill>
                            <a:srgbClr val="000000"/>
                          </a:solidFill>
                        </a:rPr>
                        <a:t>Developers</a:t>
                      </a:r>
                      <a:endParaRPr lang="en-US" sz="1800" dirty="0">
                        <a:solidFill>
                          <a:srgbClr val="000000"/>
                        </a:solidFill>
                      </a:endParaRPr>
                    </a:p>
                  </a:txBody>
                  <a:tcPr marL="89619" marR="89619" marT="44810" marB="44810"/>
                </a:tc>
              </a:tr>
              <a:tr h="678538">
                <a:tc>
                  <a:txBody>
                    <a:bodyPr/>
                    <a:lstStyle/>
                    <a:p>
                      <a:r>
                        <a:rPr lang="en-US" sz="1800" dirty="0" smtClean="0">
                          <a:solidFill>
                            <a:srgbClr val="000000"/>
                          </a:solidFill>
                        </a:rPr>
                        <a:t>Originating</a:t>
                      </a:r>
                      <a:r>
                        <a:rPr lang="en-US" sz="1800" baseline="0" dirty="0" smtClean="0">
                          <a:solidFill>
                            <a:srgbClr val="000000"/>
                          </a:solidFill>
                        </a:rPr>
                        <a:t> </a:t>
                      </a:r>
                      <a:r>
                        <a:rPr lang="en-US" sz="1800" dirty="0" smtClean="0">
                          <a:solidFill>
                            <a:srgbClr val="000000"/>
                          </a:solidFill>
                        </a:rPr>
                        <a:t>project</a:t>
                      </a:r>
                      <a:endParaRPr lang="en-US" sz="1800" dirty="0">
                        <a:solidFill>
                          <a:srgbClr val="000000"/>
                        </a:solidFill>
                      </a:endParaRPr>
                    </a:p>
                  </a:txBody>
                  <a:tcPr marL="89619" marR="89619" marT="44810" marB="44810"/>
                </a:tc>
                <a:tc>
                  <a:txBody>
                    <a:bodyPr/>
                    <a:lstStyle/>
                    <a:p>
                      <a:r>
                        <a:rPr lang="en-US" sz="1800" dirty="0" smtClean="0">
                          <a:solidFill>
                            <a:srgbClr val="000000"/>
                          </a:solidFill>
                        </a:rPr>
                        <a:t>Google </a:t>
                      </a:r>
                      <a:r>
                        <a:rPr lang="en-US" sz="1800" dirty="0" err="1" smtClean="0">
                          <a:solidFill>
                            <a:srgbClr val="000000"/>
                          </a:solidFill>
                        </a:rPr>
                        <a:t>MapReduce</a:t>
                      </a:r>
                      <a:endParaRPr lang="en-US" sz="1800" dirty="0">
                        <a:solidFill>
                          <a:srgbClr val="000000"/>
                        </a:solidFill>
                      </a:endParaRPr>
                    </a:p>
                  </a:txBody>
                  <a:tcPr marL="89619" marR="89619" marT="44810" marB="44810"/>
                </a:tc>
                <a:tc>
                  <a:txBody>
                    <a:bodyPr/>
                    <a:lstStyle/>
                    <a:p>
                      <a:r>
                        <a:rPr lang="en-US" sz="1800" dirty="0" smtClean="0">
                          <a:solidFill>
                            <a:srgbClr val="000000"/>
                          </a:solidFill>
                        </a:rPr>
                        <a:t>Google </a:t>
                      </a:r>
                      <a:r>
                        <a:rPr lang="en-US" sz="1800" dirty="0" err="1" smtClean="0">
                          <a:solidFill>
                            <a:srgbClr val="000000"/>
                          </a:solidFill>
                        </a:rPr>
                        <a:t>Dremel</a:t>
                      </a:r>
                      <a:endParaRPr lang="en-US" sz="1800" dirty="0">
                        <a:solidFill>
                          <a:srgbClr val="000000"/>
                        </a:solidFill>
                      </a:endParaRPr>
                    </a:p>
                  </a:txBody>
                  <a:tcPr marL="89619" marR="89619" marT="44810" marB="44810"/>
                </a:tc>
                <a:tc>
                  <a:txBody>
                    <a:bodyPr/>
                    <a:lstStyle/>
                    <a:p>
                      <a:r>
                        <a:rPr lang="en-US" sz="1800" dirty="0" smtClean="0">
                          <a:solidFill>
                            <a:srgbClr val="000000"/>
                          </a:solidFill>
                        </a:rPr>
                        <a:t>Twitter Storm</a:t>
                      </a:r>
                    </a:p>
                  </a:txBody>
                  <a:tcPr marL="89619" marR="89619" marT="44810" marB="44810"/>
                </a:tc>
              </a:tr>
              <a:tr h="678538">
                <a:tc>
                  <a:txBody>
                    <a:bodyPr/>
                    <a:lstStyle/>
                    <a:p>
                      <a:r>
                        <a:rPr lang="en-US" sz="1800" dirty="0" smtClean="0">
                          <a:solidFill>
                            <a:srgbClr val="000000"/>
                          </a:solidFill>
                        </a:rPr>
                        <a:t>Open source project</a:t>
                      </a:r>
                      <a:endParaRPr lang="en-US" sz="1800" dirty="0">
                        <a:solidFill>
                          <a:srgbClr val="000000"/>
                        </a:solidFill>
                      </a:endParaRPr>
                    </a:p>
                  </a:txBody>
                  <a:tcPr marL="89619" marR="89619" marT="44810" marB="44810"/>
                </a:tc>
                <a:tc>
                  <a:txBody>
                    <a:bodyPr/>
                    <a:lstStyle/>
                    <a:p>
                      <a:r>
                        <a:rPr lang="en-US" sz="1800" dirty="0" smtClean="0">
                          <a:solidFill>
                            <a:srgbClr val="000000"/>
                          </a:solidFill>
                        </a:rPr>
                        <a:t>Hadoop / Spark </a:t>
                      </a:r>
                      <a:endParaRPr lang="en-US" sz="1800" dirty="0">
                        <a:solidFill>
                          <a:srgbClr val="000000"/>
                        </a:solidFill>
                      </a:endParaRPr>
                    </a:p>
                  </a:txBody>
                  <a:tcPr marL="89619" marR="89619" marT="44810" marB="44810"/>
                </a:tc>
                <a:tc>
                  <a:txBody>
                    <a:bodyPr/>
                    <a:lstStyle/>
                    <a:p>
                      <a:r>
                        <a:rPr lang="en-US" sz="1800" dirty="0" smtClean="0">
                          <a:solidFill>
                            <a:srgbClr val="000000"/>
                          </a:solidFill>
                        </a:rPr>
                        <a:t>Drill / Shark /Impala </a:t>
                      </a:r>
                      <a:r>
                        <a:rPr lang="en-US" sz="1800" dirty="0" err="1" smtClean="0">
                          <a:solidFill>
                            <a:srgbClr val="000000"/>
                          </a:solidFill>
                        </a:rPr>
                        <a:t>Hbase</a:t>
                      </a:r>
                      <a:endParaRPr lang="en-US" sz="1800" dirty="0">
                        <a:solidFill>
                          <a:srgbClr val="000000"/>
                        </a:solidFill>
                      </a:endParaRPr>
                    </a:p>
                  </a:txBody>
                  <a:tcPr marL="89619" marR="89619" marT="44810" marB="44810"/>
                </a:tc>
                <a:tc>
                  <a:txBody>
                    <a:bodyPr/>
                    <a:lstStyle/>
                    <a:p>
                      <a:r>
                        <a:rPr lang="en-US" sz="1800" dirty="0" smtClean="0">
                          <a:solidFill>
                            <a:srgbClr val="000000"/>
                          </a:solidFill>
                        </a:rPr>
                        <a:t>Storm /</a:t>
                      </a:r>
                      <a:r>
                        <a:rPr lang="en-US" sz="1800" baseline="0" dirty="0" smtClean="0">
                          <a:solidFill>
                            <a:srgbClr val="000000"/>
                          </a:solidFill>
                        </a:rPr>
                        <a:t> Apache </a:t>
                      </a:r>
                      <a:r>
                        <a:rPr lang="en-US" sz="1800" dirty="0" smtClean="0">
                          <a:solidFill>
                            <a:srgbClr val="000000"/>
                          </a:solidFill>
                        </a:rPr>
                        <a:t>S4 /Kafka</a:t>
                      </a:r>
                      <a:endParaRPr lang="en-US" sz="1800" dirty="0">
                        <a:solidFill>
                          <a:srgbClr val="000000"/>
                        </a:solidFill>
                      </a:endParaRPr>
                    </a:p>
                  </a:txBody>
                  <a:tcPr marL="89619" marR="89619" marT="44810" marB="44810"/>
                </a:tc>
              </a:tr>
            </a:tbl>
          </a:graphicData>
        </a:graphic>
      </p:graphicFrame>
    </p:spTree>
    <p:extLst>
      <p:ext uri="{BB962C8B-B14F-4D97-AF65-F5344CB8AC3E}">
        <p14:creationId xmlns:p14="http://schemas.microsoft.com/office/powerpoint/2010/main" val="32082296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3809" y="2044049"/>
            <a:ext cx="11418490" cy="2329420"/>
          </a:xfrm>
        </p:spPr>
        <p:txBody>
          <a:bodyPr/>
          <a:lstStyle/>
          <a:p>
            <a:r>
              <a:rPr lang="en-US" dirty="0" err="1" smtClean="0"/>
              <a:t>HBase</a:t>
            </a:r>
            <a:r>
              <a:rPr lang="en-US" dirty="0" smtClean="0"/>
              <a:t>: </a:t>
            </a:r>
            <a:br>
              <a:rPr lang="en-US" dirty="0" smtClean="0"/>
            </a:br>
            <a:r>
              <a:rPr lang="en-US" sz="6861" dirty="0"/>
              <a:t>Interactive OLTP</a:t>
            </a:r>
          </a:p>
        </p:txBody>
      </p:sp>
    </p:spTree>
    <p:extLst>
      <p:ext uri="{BB962C8B-B14F-4D97-AF65-F5344CB8AC3E}">
        <p14:creationId xmlns:p14="http://schemas.microsoft.com/office/powerpoint/2010/main" val="192802648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4" y="1448597"/>
            <a:ext cx="11149013" cy="5325432"/>
          </a:xfrm>
        </p:spPr>
        <p:txBody>
          <a:bodyPr/>
          <a:lstStyle/>
          <a:p>
            <a:pPr marL="571386" indent="-571386">
              <a:buFont typeface="Arial"/>
              <a:buChar char="•"/>
            </a:pPr>
            <a:r>
              <a:rPr lang="en-US" sz="3234" dirty="0"/>
              <a:t>As David DeWitt described in the PASS 2011 Day 3 Keynote, the </a:t>
            </a:r>
            <a:r>
              <a:rPr lang="en-US" sz="3234" dirty="0" err="1"/>
              <a:t>NoSQL</a:t>
            </a:r>
            <a:r>
              <a:rPr lang="en-US" sz="3234" dirty="0"/>
              <a:t> is analogous to OLTP (as Hadoop is to BI)</a:t>
            </a:r>
          </a:p>
          <a:p>
            <a:pPr marL="571386" indent="-571386">
              <a:buFont typeface="Arial"/>
              <a:buChar char="•"/>
            </a:pPr>
            <a:endParaRPr lang="en-US" sz="3234" dirty="0"/>
          </a:p>
          <a:p>
            <a:pPr marL="571386" indent="-571386">
              <a:buFont typeface="Arial"/>
              <a:buChar char="•"/>
            </a:pPr>
            <a:r>
              <a:rPr lang="en-US" sz="3234" dirty="0"/>
              <a:t>Comprised of many components: </a:t>
            </a:r>
            <a:r>
              <a:rPr lang="en-US" sz="3234" dirty="0" err="1"/>
              <a:t>HBase</a:t>
            </a:r>
            <a:r>
              <a:rPr lang="en-US" sz="3234" dirty="0"/>
              <a:t>, Cassandra, </a:t>
            </a:r>
            <a:r>
              <a:rPr lang="en-US" sz="3234" dirty="0" err="1"/>
              <a:t>MongoDB</a:t>
            </a:r>
            <a:r>
              <a:rPr lang="en-US" sz="3234" dirty="0"/>
              <a:t>, </a:t>
            </a:r>
            <a:r>
              <a:rPr lang="en-US" sz="3234" dirty="0" err="1"/>
              <a:t>CouchBase</a:t>
            </a:r>
            <a:r>
              <a:rPr lang="en-US" sz="3234" dirty="0"/>
              <a:t>, </a:t>
            </a:r>
            <a:r>
              <a:rPr lang="en-US" sz="3234" dirty="0" err="1"/>
              <a:t>MemcacheD</a:t>
            </a:r>
            <a:r>
              <a:rPr lang="en-US" sz="3234" dirty="0"/>
              <a:t>, Cache role (Azure) etc.</a:t>
            </a:r>
          </a:p>
          <a:p>
            <a:pPr marL="571386" indent="-571386">
              <a:buFont typeface="Arial"/>
              <a:buChar char="•"/>
            </a:pPr>
            <a:endParaRPr lang="en-US" sz="3234" dirty="0"/>
          </a:p>
          <a:p>
            <a:pPr marL="571386" indent="-571386">
              <a:buFont typeface="Arial"/>
              <a:buChar char="•"/>
            </a:pPr>
            <a:r>
              <a:rPr lang="en-US" sz="3234" dirty="0"/>
              <a:t>Implementations of Google’s </a:t>
            </a:r>
            <a:r>
              <a:rPr lang="en-US" sz="3234" dirty="0" err="1"/>
              <a:t>BigTable</a:t>
            </a:r>
            <a:r>
              <a:rPr lang="en-US" sz="3234" dirty="0"/>
              <a:t> – distributed storage system for managing structured data at very large sizes</a:t>
            </a:r>
          </a:p>
        </p:txBody>
      </p:sp>
      <p:sp>
        <p:nvSpPr>
          <p:cNvPr id="2" name="Title 1"/>
          <p:cNvSpPr>
            <a:spLocks noGrp="1"/>
          </p:cNvSpPr>
          <p:nvPr>
            <p:ph type="title"/>
          </p:nvPr>
        </p:nvSpPr>
        <p:spPr/>
        <p:txBody>
          <a:bodyPr/>
          <a:lstStyle/>
          <a:p>
            <a:r>
              <a:rPr lang="en-US" dirty="0" smtClean="0"/>
              <a:t>Concept: </a:t>
            </a:r>
            <a:r>
              <a:rPr lang="en-US" dirty="0" err="1" smtClean="0"/>
              <a:t>NoSQL</a:t>
            </a:r>
            <a:r>
              <a:rPr lang="en-US" dirty="0" smtClean="0"/>
              <a:t>  (again)</a:t>
            </a:r>
            <a:endParaRPr lang="en-US" dirty="0"/>
          </a:p>
        </p:txBody>
      </p:sp>
    </p:spTree>
    <p:extLst>
      <p:ext uri="{BB962C8B-B14F-4D97-AF65-F5344CB8AC3E}">
        <p14:creationId xmlns:p14="http://schemas.microsoft.com/office/powerpoint/2010/main" val="391264502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4" y="1448597"/>
            <a:ext cx="11149013" cy="3882088"/>
          </a:xfrm>
        </p:spPr>
        <p:txBody>
          <a:bodyPr/>
          <a:lstStyle/>
          <a:p>
            <a:r>
              <a:rPr lang="en-US" sz="3234" i="1" dirty="0"/>
              <a:t>A </a:t>
            </a:r>
            <a:r>
              <a:rPr lang="en-US" sz="3234" i="1" dirty="0" err="1"/>
              <a:t>Bigtable</a:t>
            </a:r>
            <a:r>
              <a:rPr lang="en-US" sz="3234" i="1" dirty="0"/>
              <a:t> is a sparse, distributed, persistent multidimensional sorted map. The map is indexed by a row key, column key, and a timestamp; each value in the map is an </a:t>
            </a:r>
            <a:r>
              <a:rPr lang="en-US" sz="3234" i="1" dirty="0" err="1"/>
              <a:t>uninterpreted</a:t>
            </a:r>
            <a:r>
              <a:rPr lang="en-US" sz="3234" i="1" dirty="0"/>
              <a:t> array of bytes.</a:t>
            </a:r>
          </a:p>
          <a:p>
            <a:r>
              <a:rPr lang="en-US" sz="3234" dirty="0">
                <a:solidFill>
                  <a:schemeClr val="tx1"/>
                </a:solidFill>
              </a:rPr>
              <a:t>map | persistent | distributed | sorted | multidimensional</a:t>
            </a:r>
            <a:br>
              <a:rPr lang="en-US" sz="3234" dirty="0">
                <a:solidFill>
                  <a:schemeClr val="tx1"/>
                </a:solidFill>
              </a:rPr>
            </a:br>
            <a:endParaRPr lang="en-US" sz="3234" dirty="0">
              <a:solidFill>
                <a:schemeClr val="tx1"/>
              </a:solidFill>
            </a:endParaRPr>
          </a:p>
          <a:p>
            <a:r>
              <a:rPr lang="en-US" sz="3234" dirty="0"/>
              <a:t>Great Reference: </a:t>
            </a:r>
            <a:r>
              <a:rPr lang="en-US" sz="3234" dirty="0">
                <a:hlinkClick r:id="rId2"/>
              </a:rPr>
              <a:t>Understanding HBase and Big Table</a:t>
            </a:r>
            <a:endParaRPr lang="en-US" sz="3234" dirty="0"/>
          </a:p>
          <a:p>
            <a:pPr marL="571386" indent="-571386">
              <a:buFont typeface="Arial"/>
              <a:buChar char="•"/>
            </a:pPr>
            <a:endParaRPr lang="en-US" sz="3234" dirty="0"/>
          </a:p>
        </p:txBody>
      </p:sp>
      <p:sp>
        <p:nvSpPr>
          <p:cNvPr id="3" name="Title 2"/>
          <p:cNvSpPr>
            <a:spLocks noGrp="1"/>
          </p:cNvSpPr>
          <p:nvPr>
            <p:ph type="title"/>
          </p:nvPr>
        </p:nvSpPr>
        <p:spPr>
          <a:xfrm>
            <a:off x="519114" y="229891"/>
            <a:ext cx="11149013" cy="761440"/>
          </a:xfrm>
        </p:spPr>
        <p:txBody>
          <a:bodyPr/>
          <a:lstStyle/>
          <a:p>
            <a:r>
              <a:rPr lang="en-US" dirty="0" smtClean="0"/>
              <a:t>Understanding </a:t>
            </a:r>
            <a:r>
              <a:rPr lang="en-US" dirty="0" err="1" smtClean="0"/>
              <a:t>BigTable</a:t>
            </a:r>
            <a:endParaRPr lang="en-US" dirty="0"/>
          </a:p>
        </p:txBody>
      </p:sp>
    </p:spTree>
    <p:extLst>
      <p:ext uri="{BB962C8B-B14F-4D97-AF65-F5344CB8AC3E}">
        <p14:creationId xmlns:p14="http://schemas.microsoft.com/office/powerpoint/2010/main" val="125200719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19114" y="229891"/>
            <a:ext cx="11149013" cy="761440"/>
          </a:xfrm>
        </p:spPr>
        <p:txBody>
          <a:bodyPr/>
          <a:lstStyle/>
          <a:p>
            <a:r>
              <a:rPr lang="en-US" dirty="0" smtClean="0">
                <a:solidFill>
                  <a:schemeClr val="tx1"/>
                </a:solidFill>
              </a:rPr>
              <a:t>Big Table Definitions </a:t>
            </a:r>
            <a:endParaRPr lang="en-US" dirty="0">
              <a:solidFill>
                <a:schemeClr val="tx1"/>
              </a:solidFill>
            </a:endParaRPr>
          </a:p>
        </p:txBody>
      </p:sp>
      <p:sp>
        <p:nvSpPr>
          <p:cNvPr id="6" name="Rectangle 5"/>
          <p:cNvSpPr/>
          <p:nvPr/>
        </p:nvSpPr>
        <p:spPr>
          <a:xfrm>
            <a:off x="3960812" y="2514970"/>
            <a:ext cx="3200400" cy="2987977"/>
          </a:xfrm>
          <a:prstGeom prst="rect">
            <a:avLst/>
          </a:prstGeom>
        </p:spPr>
        <p:txBody>
          <a:bodyPr wrap="square" lIns="91421" tIns="45710" rIns="91421" bIns="45710">
            <a:spAutoFit/>
          </a:bodyPr>
          <a:lstStyle/>
          <a:p>
            <a:r>
              <a:rPr lang="en-US" sz="2352" dirty="0">
                <a:latin typeface="Consolas"/>
                <a:cs typeface="Consolas"/>
              </a:rPr>
              <a:t>{</a:t>
            </a:r>
          </a:p>
          <a:p>
            <a:r>
              <a:rPr lang="en-US" sz="2352" dirty="0">
                <a:latin typeface="Consolas"/>
                <a:cs typeface="Consolas"/>
              </a:rPr>
              <a:t>  "1" : "x",</a:t>
            </a:r>
          </a:p>
          <a:p>
            <a:r>
              <a:rPr lang="fi-FI" sz="2352" dirty="0">
                <a:latin typeface="Consolas"/>
                <a:cs typeface="Consolas"/>
              </a:rPr>
              <a:t>  "</a:t>
            </a:r>
            <a:r>
              <a:rPr lang="fi-FI" sz="2352" dirty="0" err="1">
                <a:latin typeface="Consolas"/>
                <a:cs typeface="Consolas"/>
              </a:rPr>
              <a:t>aaaaa</a:t>
            </a:r>
            <a:r>
              <a:rPr lang="fi-FI" sz="2352" dirty="0">
                <a:latin typeface="Consolas"/>
                <a:cs typeface="Consolas"/>
              </a:rPr>
              <a:t>" : "y",</a:t>
            </a:r>
          </a:p>
          <a:p>
            <a:r>
              <a:rPr lang="en-US" sz="2352" dirty="0">
                <a:latin typeface="Consolas"/>
                <a:cs typeface="Consolas"/>
              </a:rPr>
              <a:t>  "</a:t>
            </a:r>
            <a:r>
              <a:rPr lang="en-US" sz="2352" dirty="0" err="1">
                <a:latin typeface="Consolas"/>
                <a:cs typeface="Consolas"/>
              </a:rPr>
              <a:t>aaaab</a:t>
            </a:r>
            <a:r>
              <a:rPr lang="en-US" sz="2352" dirty="0">
                <a:latin typeface="Consolas"/>
                <a:cs typeface="Consolas"/>
              </a:rPr>
              <a:t>" : "world",</a:t>
            </a:r>
          </a:p>
          <a:p>
            <a:r>
              <a:rPr lang="cs-CZ" sz="2352" dirty="0">
                <a:latin typeface="Consolas"/>
                <a:cs typeface="Consolas"/>
              </a:rPr>
              <a:t>  "</a:t>
            </a:r>
            <a:r>
              <a:rPr lang="cs-CZ" sz="2352" dirty="0" err="1">
                <a:latin typeface="Consolas"/>
                <a:cs typeface="Consolas"/>
              </a:rPr>
              <a:t>xyz</a:t>
            </a:r>
            <a:r>
              <a:rPr lang="cs-CZ" sz="2352" dirty="0">
                <a:latin typeface="Consolas"/>
                <a:cs typeface="Consolas"/>
              </a:rPr>
              <a:t>" : "</a:t>
            </a:r>
            <a:r>
              <a:rPr lang="cs-CZ" sz="2352" dirty="0" err="1">
                <a:latin typeface="Consolas"/>
                <a:cs typeface="Consolas"/>
              </a:rPr>
              <a:t>hello</a:t>
            </a:r>
            <a:r>
              <a:rPr lang="cs-CZ" sz="2352" dirty="0">
                <a:latin typeface="Consolas"/>
                <a:cs typeface="Consolas"/>
              </a:rPr>
              <a:t>",</a:t>
            </a:r>
          </a:p>
          <a:p>
            <a:r>
              <a:rPr lang="nl-NL" sz="2352" dirty="0">
                <a:latin typeface="Consolas"/>
                <a:cs typeface="Consolas"/>
              </a:rPr>
              <a:t>  "</a:t>
            </a:r>
            <a:r>
              <a:rPr lang="nl-NL" sz="2352" dirty="0" err="1">
                <a:latin typeface="Consolas"/>
                <a:cs typeface="Consolas"/>
              </a:rPr>
              <a:t>zzzzz</a:t>
            </a:r>
            <a:r>
              <a:rPr lang="nl-NL" sz="2352" dirty="0">
                <a:latin typeface="Consolas"/>
                <a:cs typeface="Consolas"/>
              </a:rPr>
              <a:t>" : "</a:t>
            </a:r>
            <a:r>
              <a:rPr lang="nl-NL" sz="2352" dirty="0" err="1">
                <a:latin typeface="Consolas"/>
                <a:cs typeface="Consolas"/>
              </a:rPr>
              <a:t>woot</a:t>
            </a:r>
            <a:r>
              <a:rPr lang="nl-NL" sz="2352" dirty="0">
                <a:latin typeface="Consolas"/>
                <a:cs typeface="Consolas"/>
              </a:rPr>
              <a:t>"</a:t>
            </a:r>
          </a:p>
          <a:p>
            <a:r>
              <a:rPr lang="nl-NL" sz="2352" dirty="0">
                <a:latin typeface="Consolas"/>
                <a:cs typeface="Consolas"/>
              </a:rPr>
              <a:t>}</a:t>
            </a:r>
            <a:endParaRPr lang="en-US" sz="2352" dirty="0">
              <a:latin typeface="Consolas"/>
              <a:cs typeface="Consolas"/>
            </a:endParaRPr>
          </a:p>
        </p:txBody>
      </p:sp>
      <p:sp>
        <p:nvSpPr>
          <p:cNvPr id="7" name="TextBox 6"/>
          <p:cNvSpPr txBox="1"/>
          <p:nvPr/>
        </p:nvSpPr>
        <p:spPr>
          <a:xfrm>
            <a:off x="537645" y="1220089"/>
            <a:ext cx="4215834" cy="361959"/>
          </a:xfrm>
          <a:prstGeom prst="rect">
            <a:avLst/>
          </a:prstGeom>
          <a:noFill/>
        </p:spPr>
        <p:txBody>
          <a:bodyPr wrap="none" lIns="0" tIns="0" rIns="0" bIns="0" rtlCol="0">
            <a:spAutoFit/>
          </a:bodyPr>
          <a:lstStyle/>
          <a:p>
            <a:r>
              <a:rPr lang="en-US" sz="2352" dirty="0"/>
              <a:t>map | sorted | multidimensional</a:t>
            </a:r>
            <a:endParaRPr lang="en-US" sz="2352" spc="-70" dirty="0"/>
          </a:p>
        </p:txBody>
      </p:sp>
      <p:sp>
        <p:nvSpPr>
          <p:cNvPr id="8" name="TextBox 7"/>
          <p:cNvSpPr txBox="1"/>
          <p:nvPr/>
        </p:nvSpPr>
        <p:spPr>
          <a:xfrm>
            <a:off x="531812" y="6335100"/>
            <a:ext cx="6324600" cy="361959"/>
          </a:xfrm>
          <a:prstGeom prst="rect">
            <a:avLst/>
          </a:prstGeom>
          <a:noFill/>
        </p:spPr>
        <p:txBody>
          <a:bodyPr wrap="square" lIns="0" tIns="0" rIns="0" bIns="0" rtlCol="0">
            <a:spAutoFit/>
          </a:bodyPr>
          <a:lstStyle/>
          <a:p>
            <a:r>
              <a:rPr lang="en-US" sz="2352" spc="-70" dirty="0"/>
              <a:t>A sorted map in JavaScript Object notation</a:t>
            </a:r>
          </a:p>
        </p:txBody>
      </p:sp>
      <p:sp>
        <p:nvSpPr>
          <p:cNvPr id="9" name="Rectangle 8"/>
          <p:cNvSpPr/>
          <p:nvPr/>
        </p:nvSpPr>
        <p:spPr>
          <a:xfrm>
            <a:off x="8075612" y="1372430"/>
            <a:ext cx="3884612" cy="6969516"/>
          </a:xfrm>
          <a:prstGeom prst="rect">
            <a:avLst/>
          </a:prstGeom>
        </p:spPr>
        <p:txBody>
          <a:bodyPr wrap="square" lIns="91421" tIns="45710" rIns="91421" bIns="45710">
            <a:spAutoFit/>
          </a:bodyPr>
          <a:lstStyle/>
          <a:p>
            <a:r>
              <a:rPr lang="en-US" sz="2352" dirty="0">
                <a:latin typeface="Consolas"/>
                <a:cs typeface="Consolas"/>
              </a:rPr>
              <a:t>{</a:t>
            </a:r>
          </a:p>
          <a:p>
            <a:r>
              <a:rPr lang="en-US" sz="2352" dirty="0">
                <a:latin typeface="Consolas"/>
                <a:cs typeface="Consolas"/>
              </a:rPr>
              <a:t>  "1" : {</a:t>
            </a:r>
          </a:p>
          <a:p>
            <a:r>
              <a:rPr lang="en-US" sz="2352" dirty="0">
                <a:latin typeface="Consolas"/>
                <a:cs typeface="Consolas"/>
              </a:rPr>
              <a:t>    "A" : "x",</a:t>
            </a:r>
          </a:p>
          <a:p>
            <a:r>
              <a:rPr lang="en-US" sz="2352" dirty="0">
                <a:latin typeface="Consolas"/>
                <a:cs typeface="Consolas"/>
              </a:rPr>
              <a:t>    "B" : "z"</a:t>
            </a:r>
          </a:p>
          <a:p>
            <a:r>
              <a:rPr lang="en-US" sz="2352" dirty="0">
                <a:latin typeface="Consolas"/>
                <a:cs typeface="Consolas"/>
              </a:rPr>
              <a:t>  },</a:t>
            </a:r>
          </a:p>
          <a:p>
            <a:r>
              <a:rPr lang="fi-FI" sz="2352" dirty="0">
                <a:latin typeface="Consolas"/>
                <a:cs typeface="Consolas"/>
              </a:rPr>
              <a:t>  "</a:t>
            </a:r>
            <a:r>
              <a:rPr lang="fi-FI" sz="2352" dirty="0" err="1">
                <a:latin typeface="Consolas"/>
                <a:cs typeface="Consolas"/>
              </a:rPr>
              <a:t>aaaaa</a:t>
            </a:r>
            <a:r>
              <a:rPr lang="fi-FI" sz="2352" dirty="0">
                <a:latin typeface="Consolas"/>
                <a:cs typeface="Consolas"/>
              </a:rPr>
              <a:t>" : {</a:t>
            </a:r>
          </a:p>
          <a:p>
            <a:r>
              <a:rPr lang="fi-FI" sz="2352" dirty="0">
                <a:latin typeface="Consolas"/>
                <a:cs typeface="Consolas"/>
              </a:rPr>
              <a:t>    "A" : "y",</a:t>
            </a:r>
          </a:p>
          <a:p>
            <a:r>
              <a:rPr lang="pl-PL" sz="2352" dirty="0">
                <a:latin typeface="Consolas"/>
                <a:cs typeface="Consolas"/>
              </a:rPr>
              <a:t>    "B" : "w"</a:t>
            </a:r>
          </a:p>
          <a:p>
            <a:r>
              <a:rPr lang="pl-PL" sz="2352" dirty="0">
                <a:latin typeface="Consolas"/>
                <a:cs typeface="Consolas"/>
              </a:rPr>
              <a:t>  },</a:t>
            </a:r>
          </a:p>
          <a:p>
            <a:r>
              <a:rPr lang="fi-FI" sz="2352" dirty="0">
                <a:latin typeface="Consolas"/>
                <a:cs typeface="Consolas"/>
              </a:rPr>
              <a:t>  "</a:t>
            </a:r>
            <a:r>
              <a:rPr lang="fi-FI" sz="2352" dirty="0" err="1">
                <a:latin typeface="Consolas"/>
                <a:cs typeface="Consolas"/>
              </a:rPr>
              <a:t>aaaab</a:t>
            </a:r>
            <a:r>
              <a:rPr lang="fi-FI" sz="2352" dirty="0">
                <a:latin typeface="Consolas"/>
                <a:cs typeface="Consolas"/>
              </a:rPr>
              <a:t>" : {</a:t>
            </a:r>
          </a:p>
          <a:p>
            <a:r>
              <a:rPr lang="en-US" sz="2352" dirty="0">
                <a:latin typeface="Consolas"/>
                <a:cs typeface="Consolas"/>
              </a:rPr>
              <a:t>    "A" : "world",</a:t>
            </a:r>
          </a:p>
          <a:p>
            <a:r>
              <a:rPr lang="ro-RO" sz="2352" dirty="0">
                <a:latin typeface="Consolas"/>
                <a:cs typeface="Consolas"/>
              </a:rPr>
              <a:t>    "B" : "ocean"</a:t>
            </a:r>
          </a:p>
          <a:p>
            <a:r>
              <a:rPr lang="ro-RO" sz="2352" dirty="0">
                <a:latin typeface="Consolas"/>
                <a:cs typeface="Consolas"/>
              </a:rPr>
              <a:t>  },</a:t>
            </a:r>
          </a:p>
          <a:p>
            <a:r>
              <a:rPr lang="ro-RO" sz="2352" dirty="0">
                <a:latin typeface="Consolas"/>
                <a:cs typeface="Consolas"/>
              </a:rPr>
              <a:t>  "xyz" : {</a:t>
            </a:r>
          </a:p>
          <a:p>
            <a:r>
              <a:rPr lang="cs-CZ" sz="2352" dirty="0">
                <a:latin typeface="Consolas"/>
                <a:cs typeface="Consolas"/>
              </a:rPr>
              <a:t>    "A" : "</a:t>
            </a:r>
            <a:r>
              <a:rPr lang="cs-CZ" sz="2352" dirty="0" err="1">
                <a:latin typeface="Consolas"/>
                <a:cs typeface="Consolas"/>
              </a:rPr>
              <a:t>hello</a:t>
            </a:r>
            <a:r>
              <a:rPr lang="cs-CZ" sz="2352" dirty="0">
                <a:latin typeface="Consolas"/>
                <a:cs typeface="Consolas"/>
              </a:rPr>
              <a:t>",</a:t>
            </a:r>
          </a:p>
          <a:p>
            <a:r>
              <a:rPr lang="en-US" sz="2352" dirty="0">
                <a:latin typeface="Consolas"/>
                <a:cs typeface="Consolas"/>
              </a:rPr>
              <a:t>    "B" : "there"</a:t>
            </a:r>
          </a:p>
          <a:p>
            <a:r>
              <a:rPr lang="en-US" sz="2352" dirty="0">
                <a:latin typeface="Consolas"/>
                <a:cs typeface="Consolas"/>
              </a:rPr>
              <a:t>  },</a:t>
            </a:r>
          </a:p>
          <a:p>
            <a:r>
              <a:rPr lang="nl-NL" sz="2352" dirty="0">
                <a:latin typeface="Consolas"/>
                <a:cs typeface="Consolas"/>
              </a:rPr>
              <a:t>  …</a:t>
            </a:r>
          </a:p>
          <a:p>
            <a:r>
              <a:rPr lang="nl-NL" sz="2352" dirty="0">
                <a:latin typeface="Consolas"/>
                <a:cs typeface="Consolas"/>
              </a:rPr>
              <a:t>}</a:t>
            </a:r>
          </a:p>
        </p:txBody>
      </p:sp>
      <p:sp>
        <p:nvSpPr>
          <p:cNvPr id="10" name="Rectangle 9"/>
          <p:cNvSpPr/>
          <p:nvPr/>
        </p:nvSpPr>
        <p:spPr>
          <a:xfrm>
            <a:off x="379414" y="2514969"/>
            <a:ext cx="3124200" cy="3711893"/>
          </a:xfrm>
          <a:prstGeom prst="rect">
            <a:avLst/>
          </a:prstGeom>
        </p:spPr>
        <p:txBody>
          <a:bodyPr wrap="square" lIns="91421" tIns="45710" rIns="91421" bIns="45710">
            <a:spAutoFit/>
          </a:bodyPr>
          <a:lstStyle/>
          <a:p>
            <a:r>
              <a:rPr lang="en-US" sz="2352" dirty="0">
                <a:latin typeface="Consolas"/>
                <a:cs typeface="Consolas"/>
              </a:rPr>
              <a:t>{</a:t>
            </a:r>
          </a:p>
          <a:p>
            <a:r>
              <a:rPr lang="nl-NL" sz="2352" dirty="0">
                <a:latin typeface="Consolas"/>
                <a:cs typeface="Consolas"/>
              </a:rPr>
              <a:t>  "</a:t>
            </a:r>
            <a:r>
              <a:rPr lang="nl-NL" sz="2352" dirty="0" err="1">
                <a:latin typeface="Consolas"/>
                <a:cs typeface="Consolas"/>
              </a:rPr>
              <a:t>zzzzz</a:t>
            </a:r>
            <a:r>
              <a:rPr lang="nl-NL" sz="2352" dirty="0">
                <a:latin typeface="Consolas"/>
                <a:cs typeface="Consolas"/>
              </a:rPr>
              <a:t>" : "</a:t>
            </a:r>
            <a:r>
              <a:rPr lang="nl-NL" sz="2352" dirty="0" err="1">
                <a:latin typeface="Consolas"/>
                <a:cs typeface="Consolas"/>
              </a:rPr>
              <a:t>woot</a:t>
            </a:r>
            <a:r>
              <a:rPr lang="nl-NL" sz="2352" dirty="0">
                <a:latin typeface="Consolas"/>
                <a:cs typeface="Consolas"/>
              </a:rPr>
              <a:t>",</a:t>
            </a:r>
          </a:p>
          <a:p>
            <a:r>
              <a:rPr lang="cs-CZ" sz="2352" dirty="0">
                <a:latin typeface="Consolas"/>
                <a:cs typeface="Consolas"/>
              </a:rPr>
              <a:t>  "</a:t>
            </a:r>
            <a:r>
              <a:rPr lang="cs-CZ" sz="2352" dirty="0" err="1">
                <a:latin typeface="Consolas"/>
                <a:cs typeface="Consolas"/>
              </a:rPr>
              <a:t>xyz</a:t>
            </a:r>
            <a:r>
              <a:rPr lang="cs-CZ" sz="2352" dirty="0">
                <a:latin typeface="Consolas"/>
                <a:cs typeface="Consolas"/>
              </a:rPr>
              <a:t>" : "</a:t>
            </a:r>
            <a:r>
              <a:rPr lang="cs-CZ" sz="2352" dirty="0" err="1">
                <a:latin typeface="Consolas"/>
                <a:cs typeface="Consolas"/>
              </a:rPr>
              <a:t>hello</a:t>
            </a:r>
            <a:r>
              <a:rPr lang="cs-CZ" sz="2352" dirty="0">
                <a:latin typeface="Consolas"/>
                <a:cs typeface="Consolas"/>
              </a:rPr>
              <a:t>",</a:t>
            </a:r>
          </a:p>
          <a:p>
            <a:r>
              <a:rPr lang="en-US" sz="2352" dirty="0">
                <a:latin typeface="Consolas"/>
                <a:cs typeface="Consolas"/>
              </a:rPr>
              <a:t>  "</a:t>
            </a:r>
            <a:r>
              <a:rPr lang="en-US" sz="2352" dirty="0" err="1">
                <a:latin typeface="Consolas"/>
                <a:cs typeface="Consolas"/>
              </a:rPr>
              <a:t>aaaab</a:t>
            </a:r>
            <a:r>
              <a:rPr lang="en-US" sz="2352" dirty="0">
                <a:latin typeface="Consolas"/>
                <a:cs typeface="Consolas"/>
              </a:rPr>
              <a:t>" : "world",</a:t>
            </a:r>
          </a:p>
          <a:p>
            <a:r>
              <a:rPr lang="en-US" sz="2352" dirty="0">
                <a:latin typeface="Consolas"/>
                <a:cs typeface="Consolas"/>
              </a:rPr>
              <a:t>  "1" : "x",</a:t>
            </a:r>
          </a:p>
          <a:p>
            <a:r>
              <a:rPr lang="fi-FI" sz="2352" dirty="0">
                <a:latin typeface="Consolas"/>
                <a:cs typeface="Consolas"/>
              </a:rPr>
              <a:t>  "</a:t>
            </a:r>
            <a:r>
              <a:rPr lang="fi-FI" sz="2352" dirty="0" err="1">
                <a:latin typeface="Consolas"/>
                <a:cs typeface="Consolas"/>
              </a:rPr>
              <a:t>aaaaa</a:t>
            </a:r>
            <a:r>
              <a:rPr lang="fi-FI" sz="2352" dirty="0">
                <a:latin typeface="Consolas"/>
                <a:cs typeface="Consolas"/>
              </a:rPr>
              <a:t>" : "y"</a:t>
            </a:r>
          </a:p>
          <a:p>
            <a:r>
              <a:rPr lang="fi-FI" sz="2352" dirty="0">
                <a:latin typeface="Consolas"/>
                <a:cs typeface="Consolas"/>
              </a:rPr>
              <a:t>}</a:t>
            </a:r>
            <a:endParaRPr lang="en-US" sz="2352" dirty="0">
              <a:latin typeface="Consolas"/>
              <a:cs typeface="Consolas"/>
            </a:endParaRPr>
          </a:p>
        </p:txBody>
      </p:sp>
    </p:spTree>
    <p:extLst>
      <p:ext uri="{BB962C8B-B14F-4D97-AF65-F5344CB8AC3E}">
        <p14:creationId xmlns:p14="http://schemas.microsoft.com/office/powerpoint/2010/main" val="2889231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4" y="229891"/>
            <a:ext cx="11149013" cy="761440"/>
          </a:xfrm>
        </p:spPr>
        <p:txBody>
          <a:bodyPr/>
          <a:lstStyle/>
          <a:p>
            <a:r>
              <a:rPr lang="en-US" dirty="0" err="1" smtClean="0">
                <a:solidFill>
                  <a:schemeClr val="tx1"/>
                </a:solidFill>
              </a:rPr>
              <a:t>HBase</a:t>
            </a:r>
            <a:endParaRPr lang="en-US" dirty="0">
              <a:solidFill>
                <a:schemeClr val="tx1"/>
              </a:solidFill>
            </a:endParaRPr>
          </a:p>
        </p:txBody>
      </p:sp>
      <p:pic>
        <p:nvPicPr>
          <p:cNvPr id="6" name="Picture 5"/>
          <p:cNvPicPr>
            <a:picLocks noChangeAspect="1"/>
          </p:cNvPicPr>
          <p:nvPr/>
        </p:nvPicPr>
        <p:blipFill>
          <a:blip r:embed="rId2"/>
          <a:stretch>
            <a:fillRect/>
          </a:stretch>
        </p:blipFill>
        <p:spPr>
          <a:xfrm>
            <a:off x="184787" y="1728384"/>
            <a:ext cx="8677400" cy="4391167"/>
          </a:xfrm>
          <a:prstGeom prst="rect">
            <a:avLst/>
          </a:prstGeom>
        </p:spPr>
      </p:pic>
      <p:sp>
        <p:nvSpPr>
          <p:cNvPr id="8" name="TextBox 7"/>
          <p:cNvSpPr txBox="1"/>
          <p:nvPr/>
        </p:nvSpPr>
        <p:spPr>
          <a:xfrm>
            <a:off x="537644" y="1220090"/>
            <a:ext cx="2983702" cy="361959"/>
          </a:xfrm>
          <a:prstGeom prst="rect">
            <a:avLst/>
          </a:prstGeom>
          <a:noFill/>
        </p:spPr>
        <p:txBody>
          <a:bodyPr wrap="none" lIns="0" tIns="0" rIns="0" bIns="0" rtlCol="0">
            <a:spAutoFit/>
          </a:bodyPr>
          <a:lstStyle/>
          <a:p>
            <a:r>
              <a:rPr lang="en-US" sz="2352" dirty="0"/>
              <a:t>persistent | distributed</a:t>
            </a:r>
            <a:endParaRPr lang="en-US" sz="2352" spc="-70" dirty="0"/>
          </a:p>
        </p:txBody>
      </p:sp>
      <p:sp>
        <p:nvSpPr>
          <p:cNvPr id="9" name="TextBox 8"/>
          <p:cNvSpPr txBox="1"/>
          <p:nvPr/>
        </p:nvSpPr>
        <p:spPr>
          <a:xfrm>
            <a:off x="8872575" y="1390126"/>
            <a:ext cx="2894013" cy="5067682"/>
          </a:xfrm>
          <a:prstGeom prst="rect">
            <a:avLst/>
          </a:prstGeom>
          <a:noFill/>
        </p:spPr>
        <p:txBody>
          <a:bodyPr wrap="square" lIns="0" tIns="0" rIns="0" bIns="0" rtlCol="0">
            <a:spAutoFit/>
          </a:bodyPr>
          <a:lstStyle/>
          <a:p>
            <a:pPr marL="342831" indent="-342831">
              <a:buFont typeface="Arial"/>
              <a:buChar char="•"/>
            </a:pPr>
            <a:r>
              <a:rPr lang="en-US" sz="2352" spc="-70" dirty="0"/>
              <a:t>In Memory</a:t>
            </a:r>
          </a:p>
          <a:p>
            <a:pPr marL="342831" indent="-342831">
              <a:buFont typeface="Arial"/>
              <a:buChar char="•"/>
            </a:pPr>
            <a:endParaRPr lang="en-US" sz="2352" spc="-70" dirty="0"/>
          </a:p>
          <a:p>
            <a:pPr marL="342831" indent="-342831">
              <a:buFont typeface="Arial"/>
              <a:buChar char="•"/>
            </a:pPr>
            <a:r>
              <a:rPr lang="en-US" sz="2352" spc="-70" dirty="0"/>
              <a:t>Efficient at Random Reads/Writes</a:t>
            </a:r>
          </a:p>
          <a:p>
            <a:endParaRPr lang="en-US" sz="2352" spc="-70" dirty="0"/>
          </a:p>
          <a:p>
            <a:pPr marL="342831" indent="-342831">
              <a:buFont typeface="Arial"/>
              <a:buChar char="•"/>
            </a:pPr>
            <a:r>
              <a:rPr lang="en-US" sz="2352" spc="-70" dirty="0"/>
              <a:t>Distributed, large scale data store</a:t>
            </a:r>
          </a:p>
          <a:p>
            <a:pPr marL="342831" indent="-342831">
              <a:buFont typeface="Arial"/>
              <a:buChar char="•"/>
            </a:pPr>
            <a:endParaRPr lang="en-US" sz="2352" spc="-70" dirty="0"/>
          </a:p>
          <a:p>
            <a:pPr marL="342831" indent="-342831">
              <a:buFont typeface="Arial"/>
              <a:buChar char="•"/>
            </a:pPr>
            <a:r>
              <a:rPr lang="en-US" sz="2352" spc="-70" dirty="0"/>
              <a:t>Utilizes </a:t>
            </a:r>
            <a:r>
              <a:rPr lang="en-US" sz="2352" spc="-70" dirty="0" err="1"/>
              <a:t>Hadoop</a:t>
            </a:r>
            <a:r>
              <a:rPr lang="en-US" sz="2352" spc="-70" dirty="0"/>
              <a:t> for persistence</a:t>
            </a:r>
          </a:p>
          <a:p>
            <a:pPr marL="342831" indent="-342831">
              <a:buFont typeface="Arial"/>
              <a:buChar char="•"/>
            </a:pPr>
            <a:endParaRPr lang="en-US" sz="2352" spc="-70" dirty="0"/>
          </a:p>
          <a:p>
            <a:pPr marL="342831" indent="-342831">
              <a:buFont typeface="Arial"/>
              <a:buChar char="•"/>
            </a:pPr>
            <a:r>
              <a:rPr lang="en-US" sz="2352" spc="-70" dirty="0"/>
              <a:t>Both </a:t>
            </a:r>
            <a:r>
              <a:rPr lang="en-US" sz="2352" spc="-70" dirty="0" err="1"/>
              <a:t>HBase</a:t>
            </a:r>
            <a:r>
              <a:rPr lang="en-US" sz="2352" spc="-70" dirty="0"/>
              <a:t> and </a:t>
            </a:r>
            <a:r>
              <a:rPr lang="en-US" sz="2352" spc="-70" dirty="0" err="1"/>
              <a:t>Hadoop</a:t>
            </a:r>
            <a:r>
              <a:rPr lang="en-US" sz="2352" spc="-70" dirty="0"/>
              <a:t> are distributed</a:t>
            </a:r>
          </a:p>
        </p:txBody>
      </p:sp>
    </p:spTree>
    <p:extLst>
      <p:ext uri="{BB962C8B-B14F-4D97-AF65-F5344CB8AC3E}">
        <p14:creationId xmlns:p14="http://schemas.microsoft.com/office/powerpoint/2010/main" val="320252981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9891"/>
            <a:ext cx="11149013" cy="761440"/>
          </a:xfrm>
        </p:spPr>
        <p:txBody>
          <a:bodyPr/>
          <a:lstStyle/>
          <a:p>
            <a:r>
              <a:rPr lang="en-US" dirty="0" smtClean="0">
                <a:solidFill>
                  <a:schemeClr val="tx1"/>
                </a:solidFill>
              </a:rPr>
              <a:t>Cassandra – Netflix </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531812" y="1372429"/>
            <a:ext cx="6445187" cy="5103346"/>
          </a:xfrm>
          <a:prstGeom prst="rect">
            <a:avLst/>
          </a:prstGeom>
        </p:spPr>
      </p:pic>
      <p:sp>
        <p:nvSpPr>
          <p:cNvPr id="5" name="TextBox 4"/>
          <p:cNvSpPr txBox="1"/>
          <p:nvPr/>
        </p:nvSpPr>
        <p:spPr>
          <a:xfrm>
            <a:off x="6704011" y="1524767"/>
            <a:ext cx="5257801" cy="4825937"/>
          </a:xfrm>
          <a:prstGeom prst="rect">
            <a:avLst/>
          </a:prstGeom>
          <a:noFill/>
        </p:spPr>
        <p:txBody>
          <a:bodyPr wrap="square" lIns="0" tIns="0" rIns="0" bIns="0" rtlCol="0">
            <a:spAutoFit/>
          </a:bodyPr>
          <a:lstStyle/>
          <a:p>
            <a:r>
              <a:rPr lang="en-US" sz="1960" spc="-70" dirty="0"/>
              <a:t>Reference: Migrating Netflix from Oracle to Global Cassandra (http://</a:t>
            </a:r>
            <a:r>
              <a:rPr lang="en-US" sz="1960" spc="-70" dirty="0" err="1"/>
              <a:t>www.slideshare.net</a:t>
            </a:r>
            <a:r>
              <a:rPr lang="en-US" sz="1960" spc="-70" dirty="0"/>
              <a:t>/</a:t>
            </a:r>
            <a:r>
              <a:rPr lang="en-US" sz="1960" spc="-70" dirty="0" err="1"/>
              <a:t>adrianco</a:t>
            </a:r>
            <a:r>
              <a:rPr lang="en-US" sz="1960" spc="-70" dirty="0"/>
              <a:t>/migrating-</a:t>
            </a:r>
            <a:r>
              <a:rPr lang="en-US" sz="1960" spc="-70" dirty="0" err="1"/>
              <a:t>netflix</a:t>
            </a:r>
            <a:r>
              <a:rPr lang="en-US" sz="1960" spc="-70" dirty="0"/>
              <a:t>-from-oracle-to-global-</a:t>
            </a:r>
            <a:r>
              <a:rPr lang="en-US" sz="1960" spc="-70" dirty="0" err="1"/>
              <a:t>cassandra</a:t>
            </a:r>
            <a:r>
              <a:rPr lang="en-US" sz="1960" spc="-70" dirty="0"/>
              <a:t>)</a:t>
            </a:r>
          </a:p>
          <a:p>
            <a:pPr marL="342831" indent="-342831">
              <a:buFont typeface="Arial"/>
              <a:buChar char="•"/>
            </a:pPr>
            <a:r>
              <a:rPr lang="en-US" sz="1960" spc="-70" dirty="0"/>
              <a:t>Migrate from Oracle to Cassandra</a:t>
            </a:r>
          </a:p>
          <a:p>
            <a:endParaRPr lang="en-US" sz="1960" spc="-70" dirty="0"/>
          </a:p>
          <a:p>
            <a:pPr marL="342831" indent="-342831">
              <a:buFont typeface="Arial"/>
              <a:buChar char="•"/>
            </a:pPr>
            <a:r>
              <a:rPr lang="en-US" sz="1960" spc="-70" dirty="0"/>
              <a:t>Move to the Cloud (AWS in this case)</a:t>
            </a:r>
          </a:p>
          <a:p>
            <a:endParaRPr lang="en-US" sz="1960" spc="-70" dirty="0"/>
          </a:p>
          <a:p>
            <a:pPr marL="342831" indent="-342831">
              <a:buFont typeface="Arial"/>
              <a:buChar char="•"/>
            </a:pPr>
            <a:r>
              <a:rPr lang="en-US" sz="1960" spc="-70" dirty="0"/>
              <a:t>Showcase on how Big Data and Cloud work hand-in-hand</a:t>
            </a:r>
          </a:p>
          <a:p>
            <a:endParaRPr lang="en-US" sz="1960" spc="-70" dirty="0"/>
          </a:p>
          <a:p>
            <a:pPr marL="342831" indent="-342831">
              <a:buFont typeface="Arial"/>
              <a:buChar char="•"/>
            </a:pPr>
            <a:r>
              <a:rPr lang="en-US" sz="1960" spc="-70" dirty="0"/>
              <a:t>Cassandra is based on Google’s GFS and Amazon’s Dynamo papers</a:t>
            </a:r>
          </a:p>
          <a:p>
            <a:endParaRPr lang="en-US" sz="1960" spc="-70" dirty="0"/>
          </a:p>
          <a:p>
            <a:pPr marL="342831" indent="-342831">
              <a:buFont typeface="Arial"/>
              <a:buChar char="•"/>
            </a:pPr>
            <a:r>
              <a:rPr lang="en-US" sz="1960" spc="-70" dirty="0"/>
              <a:t>Does NOT require </a:t>
            </a:r>
            <a:r>
              <a:rPr lang="en-US" sz="1960" spc="-70" dirty="0" err="1"/>
              <a:t>Hadoop</a:t>
            </a:r>
            <a:r>
              <a:rPr lang="en-US" sz="1960" spc="-70" dirty="0"/>
              <a:t>.</a:t>
            </a:r>
          </a:p>
          <a:p>
            <a:pPr marL="342831" indent="-342831">
              <a:buFont typeface="Arial"/>
              <a:buChar char="•"/>
            </a:pPr>
            <a:endParaRPr lang="en-US" sz="1960" spc="-70" dirty="0" err="1"/>
          </a:p>
        </p:txBody>
      </p:sp>
    </p:spTree>
    <p:extLst>
      <p:ext uri="{BB962C8B-B14F-4D97-AF65-F5344CB8AC3E}">
        <p14:creationId xmlns:p14="http://schemas.microsoft.com/office/powerpoint/2010/main" val="288092465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9890"/>
            <a:ext cx="11149013" cy="620433"/>
          </a:xfrm>
        </p:spPr>
        <p:txBody>
          <a:bodyPr/>
          <a:lstStyle/>
          <a:p>
            <a:r>
              <a:rPr lang="en-US" sz="4410" dirty="0">
                <a:solidFill>
                  <a:schemeClr val="tx1"/>
                </a:solidFill>
              </a:rPr>
              <a:t>The “War” between </a:t>
            </a:r>
            <a:r>
              <a:rPr lang="en-US" sz="4410" dirty="0" err="1">
                <a:solidFill>
                  <a:schemeClr val="tx1"/>
                </a:solidFill>
              </a:rPr>
              <a:t>HBase</a:t>
            </a:r>
            <a:r>
              <a:rPr lang="en-US" sz="4410" dirty="0">
                <a:solidFill>
                  <a:schemeClr val="tx1"/>
                </a:solidFill>
              </a:rPr>
              <a:t> and Cassandra</a:t>
            </a:r>
          </a:p>
        </p:txBody>
      </p:sp>
      <p:pic>
        <p:nvPicPr>
          <p:cNvPr id="4" name="Picture 3"/>
          <p:cNvPicPr>
            <a:picLocks noChangeAspect="1"/>
          </p:cNvPicPr>
          <p:nvPr/>
        </p:nvPicPr>
        <p:blipFill>
          <a:blip r:embed="rId2"/>
          <a:stretch>
            <a:fillRect/>
          </a:stretch>
        </p:blipFill>
        <p:spPr>
          <a:xfrm>
            <a:off x="358851" y="1242938"/>
            <a:ext cx="7030961" cy="5263830"/>
          </a:xfrm>
          <a:prstGeom prst="rect">
            <a:avLst/>
          </a:prstGeom>
          <a:ln>
            <a:solidFill>
              <a:schemeClr val="bg1"/>
            </a:solidFill>
          </a:ln>
        </p:spPr>
      </p:pic>
      <p:sp>
        <p:nvSpPr>
          <p:cNvPr id="5" name="TextBox 4"/>
          <p:cNvSpPr txBox="1"/>
          <p:nvPr/>
        </p:nvSpPr>
        <p:spPr>
          <a:xfrm>
            <a:off x="7618413" y="1372428"/>
            <a:ext cx="4480416" cy="3981751"/>
          </a:xfrm>
          <a:prstGeom prst="rect">
            <a:avLst/>
          </a:prstGeom>
          <a:noFill/>
        </p:spPr>
        <p:txBody>
          <a:bodyPr wrap="square" lIns="0" tIns="0" rIns="0" bIns="0" rtlCol="0">
            <a:spAutoFit/>
          </a:bodyPr>
          <a:lstStyle/>
          <a:p>
            <a:endParaRPr lang="en-US" sz="2352" spc="-70" dirty="0"/>
          </a:p>
          <a:p>
            <a:pPr marL="342831" indent="-342831">
              <a:buFont typeface="Arial"/>
              <a:buChar char="•"/>
            </a:pPr>
            <a:r>
              <a:rPr lang="en-US" sz="2352" spc="-70" dirty="0"/>
              <a:t>Cassandra was originally created at Facebook</a:t>
            </a:r>
          </a:p>
          <a:p>
            <a:pPr marL="342831" indent="-342831">
              <a:buFont typeface="Arial"/>
              <a:buChar char="•"/>
            </a:pPr>
            <a:endParaRPr lang="en-US" sz="2352" spc="-70" dirty="0"/>
          </a:p>
          <a:p>
            <a:pPr marL="342831" indent="-342831">
              <a:buFont typeface="Arial"/>
              <a:buChar char="•"/>
            </a:pPr>
            <a:r>
              <a:rPr lang="en-US" sz="2352" spc="-70" dirty="0"/>
              <a:t>But for Facebook Message, they decided to use </a:t>
            </a:r>
            <a:r>
              <a:rPr lang="en-US" sz="2352" spc="-70" dirty="0" err="1"/>
              <a:t>HBase</a:t>
            </a:r>
            <a:endParaRPr lang="en-US" sz="2352" spc="-70" dirty="0"/>
          </a:p>
          <a:p>
            <a:pPr marL="342831" indent="-342831">
              <a:buFont typeface="Arial"/>
              <a:buChar char="•"/>
            </a:pPr>
            <a:endParaRPr lang="en-US" sz="2352" spc="-70" dirty="0"/>
          </a:p>
          <a:p>
            <a:pPr marL="342831" indent="-342831">
              <a:buFont typeface="Arial"/>
              <a:buChar char="•"/>
            </a:pPr>
            <a:r>
              <a:rPr lang="en-US" sz="2352" spc="-70" dirty="0"/>
              <a:t>To the left is Facebook’s </a:t>
            </a:r>
            <a:r>
              <a:rPr lang="en-US" sz="2352" spc="-70" dirty="0" err="1"/>
              <a:t>HBase</a:t>
            </a:r>
            <a:r>
              <a:rPr lang="en-US" sz="2352" spc="-70" dirty="0"/>
              <a:t> / </a:t>
            </a:r>
            <a:r>
              <a:rPr lang="en-US" sz="2352" spc="-70" dirty="0" err="1"/>
              <a:t>Hadoop</a:t>
            </a:r>
            <a:r>
              <a:rPr lang="en-US" sz="2352" spc="-70" dirty="0"/>
              <a:t> / Flume architecture for Facebook Messages and Streaming MR</a:t>
            </a:r>
          </a:p>
        </p:txBody>
      </p:sp>
      <p:sp>
        <p:nvSpPr>
          <p:cNvPr id="6" name="TextBox 5"/>
          <p:cNvSpPr txBox="1"/>
          <p:nvPr/>
        </p:nvSpPr>
        <p:spPr>
          <a:xfrm>
            <a:off x="531812" y="6578246"/>
            <a:ext cx="5403915" cy="211148"/>
          </a:xfrm>
          <a:prstGeom prst="rect">
            <a:avLst/>
          </a:prstGeom>
          <a:noFill/>
        </p:spPr>
        <p:txBody>
          <a:bodyPr wrap="none" lIns="0" tIns="0" rIns="0" bIns="0" rtlCol="0">
            <a:spAutoFit/>
          </a:bodyPr>
          <a:lstStyle/>
          <a:p>
            <a:r>
              <a:rPr lang="en-US" sz="1372" spc="-70" dirty="0"/>
              <a:t>Reference: </a:t>
            </a:r>
            <a:r>
              <a:rPr lang="en-US" sz="1372" dirty="0"/>
              <a:t>http://</a:t>
            </a:r>
            <a:r>
              <a:rPr lang="en-US" sz="1372" dirty="0" err="1"/>
              <a:t>www.slideshare.net</a:t>
            </a:r>
            <a:r>
              <a:rPr lang="en-US" sz="1372" dirty="0"/>
              <a:t>/</a:t>
            </a:r>
            <a:r>
              <a:rPr lang="en-US" sz="1372" dirty="0" err="1"/>
              <a:t>danirayan</a:t>
            </a:r>
            <a:r>
              <a:rPr lang="en-US" sz="1372" dirty="0"/>
              <a:t>/streaming-map-reduce</a:t>
            </a:r>
          </a:p>
        </p:txBody>
      </p:sp>
    </p:spTree>
    <p:extLst>
      <p:ext uri="{BB962C8B-B14F-4D97-AF65-F5344CB8AC3E}">
        <p14:creationId xmlns:p14="http://schemas.microsoft.com/office/powerpoint/2010/main" val="355633236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4" y="229891"/>
            <a:ext cx="11149013" cy="761440"/>
          </a:xfrm>
        </p:spPr>
        <p:txBody>
          <a:bodyPr/>
          <a:lstStyle/>
          <a:p>
            <a:r>
              <a:rPr lang="en-US" dirty="0" smtClean="0"/>
              <a:t>CAP Theorem</a:t>
            </a:r>
            <a:endParaRPr lang="en-US" dirty="0"/>
          </a:p>
        </p:txBody>
      </p:sp>
      <p:sp>
        <p:nvSpPr>
          <p:cNvPr id="7" name="Isosceles Triangle 6"/>
          <p:cNvSpPr/>
          <p:nvPr/>
        </p:nvSpPr>
        <p:spPr bwMode="auto">
          <a:xfrm>
            <a:off x="2360612" y="1677106"/>
            <a:ext cx="3810000" cy="3283162"/>
          </a:xfrm>
          <a:prstGeom prst="triangl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17" tIns="45708" rIns="91417"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TextBox 7"/>
          <p:cNvSpPr txBox="1"/>
          <p:nvPr/>
        </p:nvSpPr>
        <p:spPr>
          <a:xfrm>
            <a:off x="3356517" y="1143921"/>
            <a:ext cx="1844826" cy="497718"/>
          </a:xfrm>
          <a:prstGeom prst="rect">
            <a:avLst/>
          </a:prstGeom>
          <a:noFill/>
        </p:spPr>
        <p:txBody>
          <a:bodyPr wrap="none" lIns="0" tIns="0" rIns="0" bIns="0" rtlCol="0">
            <a:spAutoFit/>
          </a:bodyPr>
          <a:lstStyle/>
          <a:p>
            <a:r>
              <a:rPr lang="en-US" sz="3234" spc="-70" dirty="0">
                <a:solidFill>
                  <a:schemeClr val="accent5">
                    <a:lumMod val="60000"/>
                    <a:lumOff val="40000"/>
                  </a:schemeClr>
                </a:solidFill>
                <a:effectLst>
                  <a:outerShdw blurRad="50800" dist="38100" dir="2700000" algn="tl" rotWithShape="0">
                    <a:prstClr val="black">
                      <a:alpha val="40000"/>
                    </a:prstClr>
                  </a:outerShdw>
                </a:effectLst>
              </a:rPr>
              <a:t>Availability</a:t>
            </a:r>
          </a:p>
        </p:txBody>
      </p:sp>
      <p:sp>
        <p:nvSpPr>
          <p:cNvPr id="9" name="TextBox 8"/>
          <p:cNvSpPr txBox="1"/>
          <p:nvPr/>
        </p:nvSpPr>
        <p:spPr>
          <a:xfrm>
            <a:off x="150813" y="4764821"/>
            <a:ext cx="2070054" cy="497700"/>
          </a:xfrm>
          <a:prstGeom prst="rect">
            <a:avLst/>
          </a:prstGeom>
          <a:noFill/>
        </p:spPr>
        <p:txBody>
          <a:bodyPr wrap="none" lIns="0" tIns="0" rIns="0" bIns="0" rtlCol="0">
            <a:spAutoFit/>
          </a:bodyPr>
          <a:lstStyle/>
          <a:p>
            <a:r>
              <a:rPr lang="en-US" sz="3234" spc="-70" dirty="0">
                <a:solidFill>
                  <a:srgbClr val="FDCC75"/>
                </a:solidFill>
                <a:effectLst>
                  <a:outerShdw blurRad="50800" dist="38100" dir="2700000" algn="tl" rotWithShape="0">
                    <a:prstClr val="black">
                      <a:alpha val="40000"/>
                    </a:prstClr>
                  </a:outerShdw>
                </a:effectLst>
              </a:rPr>
              <a:t>Consistency</a:t>
            </a:r>
          </a:p>
        </p:txBody>
      </p:sp>
      <p:sp>
        <p:nvSpPr>
          <p:cNvPr id="10" name="TextBox 9"/>
          <p:cNvSpPr txBox="1"/>
          <p:nvPr/>
        </p:nvSpPr>
        <p:spPr>
          <a:xfrm>
            <a:off x="6193784" y="4419203"/>
            <a:ext cx="1572738" cy="995401"/>
          </a:xfrm>
          <a:prstGeom prst="rect">
            <a:avLst/>
          </a:prstGeom>
          <a:noFill/>
        </p:spPr>
        <p:txBody>
          <a:bodyPr wrap="none" lIns="0" tIns="0" rIns="0" bIns="0" rtlCol="0">
            <a:spAutoFit/>
          </a:bodyPr>
          <a:lstStyle/>
          <a:p>
            <a:r>
              <a:rPr lang="en-US" sz="3234" spc="-70" dirty="0">
                <a:solidFill>
                  <a:srgbClr val="FDCC75"/>
                </a:solidFill>
                <a:effectLst>
                  <a:outerShdw blurRad="50800" dist="38100" dir="2700000" algn="tl" rotWithShape="0">
                    <a:prstClr val="black">
                      <a:alpha val="40000"/>
                    </a:prstClr>
                  </a:outerShdw>
                </a:effectLst>
              </a:rPr>
              <a:t>Partition </a:t>
            </a:r>
          </a:p>
          <a:p>
            <a:r>
              <a:rPr lang="en-US" sz="3234" spc="-70" dirty="0">
                <a:solidFill>
                  <a:srgbClr val="FDCC75"/>
                </a:solidFill>
                <a:effectLst>
                  <a:outerShdw blurRad="50800" dist="38100" dir="2700000" algn="tl" rotWithShape="0">
                    <a:prstClr val="black">
                      <a:alpha val="40000"/>
                    </a:prstClr>
                  </a:outerShdw>
                </a:effectLst>
              </a:rPr>
              <a:t>Tolerant</a:t>
            </a:r>
          </a:p>
        </p:txBody>
      </p:sp>
      <p:sp>
        <p:nvSpPr>
          <p:cNvPr id="11" name="TextBox 10"/>
          <p:cNvSpPr txBox="1"/>
          <p:nvPr/>
        </p:nvSpPr>
        <p:spPr>
          <a:xfrm>
            <a:off x="1065213" y="2286461"/>
            <a:ext cx="2028119" cy="904863"/>
          </a:xfrm>
          <a:prstGeom prst="rect">
            <a:avLst/>
          </a:prstGeom>
          <a:noFill/>
        </p:spPr>
        <p:txBody>
          <a:bodyPr wrap="none" lIns="0" tIns="0" rIns="0" bIns="0" rtlCol="0">
            <a:spAutoFit/>
          </a:bodyPr>
          <a:lstStyle/>
          <a:p>
            <a:r>
              <a:rPr lang="en-US" sz="1960" b="1" spc="-70" dirty="0">
                <a:gradFill>
                  <a:gsLst>
                    <a:gs pos="2917">
                      <a:schemeClr val="tx1"/>
                    </a:gs>
                    <a:gs pos="30000">
                      <a:schemeClr val="tx1"/>
                    </a:gs>
                  </a:gsLst>
                  <a:lin ang="5400000" scaled="0"/>
                </a:gradFill>
              </a:rPr>
              <a:t>Relational:</a:t>
            </a:r>
          </a:p>
          <a:p>
            <a:r>
              <a:rPr lang="en-US" sz="1960" spc="-70" dirty="0">
                <a:gradFill>
                  <a:gsLst>
                    <a:gs pos="2917">
                      <a:schemeClr val="tx1"/>
                    </a:gs>
                    <a:gs pos="30000">
                      <a:schemeClr val="tx1"/>
                    </a:gs>
                  </a:gsLst>
                  <a:lin ang="5400000" scaled="0"/>
                </a:gradFill>
              </a:rPr>
              <a:t>SQL, MySQL, Oracle</a:t>
            </a:r>
          </a:p>
          <a:p>
            <a:r>
              <a:rPr lang="en-US" sz="1960" spc="-70" dirty="0" err="1">
                <a:gradFill>
                  <a:gsLst>
                    <a:gs pos="2917">
                      <a:schemeClr val="tx1"/>
                    </a:gs>
                    <a:gs pos="30000">
                      <a:schemeClr val="tx1"/>
                    </a:gs>
                  </a:gsLst>
                  <a:lin ang="5400000" scaled="0"/>
                </a:gradFill>
              </a:rPr>
              <a:t>Postgres</a:t>
            </a:r>
            <a:r>
              <a:rPr lang="en-US" sz="1960" spc="-70" dirty="0">
                <a:gradFill>
                  <a:gsLst>
                    <a:gs pos="2917">
                      <a:schemeClr val="tx1"/>
                    </a:gs>
                    <a:gs pos="30000">
                      <a:schemeClr val="tx1"/>
                    </a:gs>
                  </a:gsLst>
                  <a:lin ang="5400000" scaled="0"/>
                </a:gradFill>
              </a:rPr>
              <a:t>, etc.</a:t>
            </a:r>
          </a:p>
        </p:txBody>
      </p:sp>
      <p:sp>
        <p:nvSpPr>
          <p:cNvPr id="12" name="TextBox 11"/>
          <p:cNvSpPr txBox="1"/>
          <p:nvPr/>
        </p:nvSpPr>
        <p:spPr>
          <a:xfrm>
            <a:off x="5332413" y="2286461"/>
            <a:ext cx="2691827" cy="904863"/>
          </a:xfrm>
          <a:prstGeom prst="rect">
            <a:avLst/>
          </a:prstGeom>
          <a:noFill/>
        </p:spPr>
        <p:txBody>
          <a:bodyPr wrap="none" lIns="0" tIns="0" rIns="0" bIns="0" rtlCol="0">
            <a:spAutoFit/>
          </a:bodyPr>
          <a:lstStyle/>
          <a:p>
            <a:r>
              <a:rPr lang="en-US" sz="1960" b="1" spc="-70" dirty="0">
                <a:gradFill>
                  <a:gsLst>
                    <a:gs pos="2917">
                      <a:schemeClr val="tx1"/>
                    </a:gs>
                    <a:gs pos="30000">
                      <a:schemeClr val="tx1"/>
                    </a:gs>
                  </a:gsLst>
                  <a:lin ang="5400000" scaled="0"/>
                </a:gradFill>
              </a:rPr>
              <a:t>Dynamo-like:</a:t>
            </a:r>
          </a:p>
          <a:p>
            <a:r>
              <a:rPr lang="en-US" sz="1960" spc="-70" dirty="0">
                <a:gradFill>
                  <a:gsLst>
                    <a:gs pos="2917">
                      <a:schemeClr val="tx1"/>
                    </a:gs>
                    <a:gs pos="30000">
                      <a:schemeClr val="tx1"/>
                    </a:gs>
                  </a:gsLst>
                  <a:lin ang="5400000" scaled="0"/>
                </a:gradFill>
              </a:rPr>
              <a:t>Dynamo, Cassandra,</a:t>
            </a:r>
          </a:p>
          <a:p>
            <a:r>
              <a:rPr lang="en-US" sz="1960" spc="-70" dirty="0" err="1">
                <a:gradFill>
                  <a:gsLst>
                    <a:gs pos="2917">
                      <a:schemeClr val="tx1"/>
                    </a:gs>
                    <a:gs pos="30000">
                      <a:schemeClr val="tx1"/>
                    </a:gs>
                  </a:gsLst>
                  <a:lin ang="5400000" scaled="0"/>
                </a:gradFill>
              </a:rPr>
              <a:t>Voldemort</a:t>
            </a:r>
            <a:r>
              <a:rPr lang="en-US" sz="1960" spc="-70" dirty="0">
                <a:gradFill>
                  <a:gsLst>
                    <a:gs pos="2917">
                      <a:schemeClr val="tx1"/>
                    </a:gs>
                    <a:gs pos="30000">
                      <a:schemeClr val="tx1"/>
                    </a:gs>
                  </a:gsLst>
                  <a:lin ang="5400000" scaled="0"/>
                </a:gradFill>
              </a:rPr>
              <a:t>, </a:t>
            </a:r>
            <a:r>
              <a:rPr lang="en-US" sz="1960" spc="-70" dirty="0" err="1">
                <a:gradFill>
                  <a:gsLst>
                    <a:gs pos="2917">
                      <a:schemeClr val="tx1"/>
                    </a:gs>
                    <a:gs pos="30000">
                      <a:schemeClr val="tx1"/>
                    </a:gs>
                  </a:gsLst>
                  <a:lin ang="5400000" scaled="0"/>
                </a:gradFill>
              </a:rPr>
              <a:t>CouchDB</a:t>
            </a:r>
            <a:r>
              <a:rPr lang="en-US" sz="1960" spc="-70" dirty="0">
                <a:gradFill>
                  <a:gsLst>
                    <a:gs pos="2917">
                      <a:schemeClr val="tx1"/>
                    </a:gs>
                    <a:gs pos="30000">
                      <a:schemeClr val="tx1"/>
                    </a:gs>
                  </a:gsLst>
                  <a:lin ang="5400000" scaled="0"/>
                </a:gradFill>
              </a:rPr>
              <a:t>, </a:t>
            </a:r>
            <a:r>
              <a:rPr lang="en-US" sz="1960" spc="-70" dirty="0" err="1">
                <a:gradFill>
                  <a:gsLst>
                    <a:gs pos="2917">
                      <a:schemeClr val="tx1"/>
                    </a:gs>
                    <a:gs pos="30000">
                      <a:schemeClr val="tx1"/>
                    </a:gs>
                  </a:gsLst>
                  <a:lin ang="5400000" scaled="0"/>
                </a:gradFill>
              </a:rPr>
              <a:t>Riak</a:t>
            </a:r>
            <a:endParaRPr lang="en-US" sz="1960" spc="-70" dirty="0">
              <a:gradFill>
                <a:gsLst>
                  <a:gs pos="2917">
                    <a:schemeClr val="tx1"/>
                  </a:gs>
                  <a:gs pos="30000">
                    <a:schemeClr val="tx1"/>
                  </a:gs>
                </a:gsLst>
                <a:lin ang="5400000" scaled="0"/>
              </a:gradFill>
            </a:endParaRPr>
          </a:p>
        </p:txBody>
      </p:sp>
      <p:sp>
        <p:nvSpPr>
          <p:cNvPr id="13" name="TextBox 12"/>
          <p:cNvSpPr txBox="1"/>
          <p:nvPr/>
        </p:nvSpPr>
        <p:spPr>
          <a:xfrm>
            <a:off x="3154521" y="5028557"/>
            <a:ext cx="2313518" cy="904863"/>
          </a:xfrm>
          <a:prstGeom prst="rect">
            <a:avLst/>
          </a:prstGeom>
          <a:noFill/>
        </p:spPr>
        <p:txBody>
          <a:bodyPr wrap="none" lIns="0" tIns="0" rIns="0" bIns="0" rtlCol="0">
            <a:spAutoFit/>
          </a:bodyPr>
          <a:lstStyle/>
          <a:p>
            <a:pPr algn="ctr"/>
            <a:r>
              <a:rPr lang="en-US" sz="1960" b="1" spc="-70" dirty="0">
                <a:gradFill>
                  <a:gsLst>
                    <a:gs pos="2917">
                      <a:schemeClr val="tx1"/>
                    </a:gs>
                    <a:gs pos="30000">
                      <a:schemeClr val="tx1"/>
                    </a:gs>
                  </a:gsLst>
                  <a:lin ang="5400000" scaled="0"/>
                </a:gradFill>
              </a:rPr>
              <a:t>Neo4j, Big Table-like:</a:t>
            </a:r>
          </a:p>
          <a:p>
            <a:pPr algn="ctr"/>
            <a:r>
              <a:rPr lang="en-US" sz="1960" spc="-70" dirty="0">
                <a:gradFill>
                  <a:gsLst>
                    <a:gs pos="2917">
                      <a:schemeClr val="tx1"/>
                    </a:gs>
                    <a:gs pos="30000">
                      <a:schemeClr val="tx1"/>
                    </a:gs>
                  </a:gsLst>
                  <a:lin ang="5400000" scaled="0"/>
                </a:gradFill>
              </a:rPr>
              <a:t>Big Table, </a:t>
            </a:r>
            <a:r>
              <a:rPr lang="en-US" sz="1960" spc="-70" dirty="0" err="1">
                <a:gradFill>
                  <a:gsLst>
                    <a:gs pos="2917">
                      <a:schemeClr val="tx1"/>
                    </a:gs>
                    <a:gs pos="30000">
                      <a:schemeClr val="tx1"/>
                    </a:gs>
                  </a:gsLst>
                  <a:lin ang="5400000" scaled="0"/>
                </a:gradFill>
              </a:rPr>
              <a:t>HBase</a:t>
            </a:r>
            <a:r>
              <a:rPr lang="en-US" sz="1960" spc="-70" dirty="0">
                <a:gradFill>
                  <a:gsLst>
                    <a:gs pos="2917">
                      <a:schemeClr val="tx1"/>
                    </a:gs>
                    <a:gs pos="30000">
                      <a:schemeClr val="tx1"/>
                    </a:gs>
                  </a:gsLst>
                  <a:lin ang="5400000" scaled="0"/>
                </a:gradFill>
              </a:rPr>
              <a:t>, </a:t>
            </a:r>
          </a:p>
          <a:p>
            <a:pPr algn="ctr"/>
            <a:r>
              <a:rPr lang="en-US" sz="1960" spc="-70" dirty="0" err="1">
                <a:gradFill>
                  <a:gsLst>
                    <a:gs pos="2917">
                      <a:schemeClr val="tx1"/>
                    </a:gs>
                    <a:gs pos="30000">
                      <a:schemeClr val="tx1"/>
                    </a:gs>
                  </a:gsLst>
                  <a:lin ang="5400000" scaled="0"/>
                </a:gradFill>
              </a:rPr>
              <a:t>MongoDB</a:t>
            </a:r>
            <a:r>
              <a:rPr lang="en-US" sz="1960" spc="-70" dirty="0">
                <a:gradFill>
                  <a:gsLst>
                    <a:gs pos="2917">
                      <a:schemeClr val="tx1"/>
                    </a:gs>
                    <a:gs pos="30000">
                      <a:schemeClr val="tx1"/>
                    </a:gs>
                  </a:gsLst>
                  <a:lin ang="5400000" scaled="0"/>
                </a:gradFill>
              </a:rPr>
              <a:t>, </a:t>
            </a:r>
            <a:r>
              <a:rPr lang="en-US" sz="1960" spc="-70" dirty="0" err="1">
                <a:gradFill>
                  <a:gsLst>
                    <a:gs pos="2917">
                      <a:schemeClr val="tx1"/>
                    </a:gs>
                    <a:gs pos="30000">
                      <a:schemeClr val="tx1"/>
                    </a:gs>
                  </a:gsLst>
                  <a:lin ang="5400000" scaled="0"/>
                </a:gradFill>
              </a:rPr>
              <a:t>Hypertable</a:t>
            </a:r>
            <a:endParaRPr lang="en-US" sz="1960" spc="-70" dirty="0">
              <a:gradFill>
                <a:gsLst>
                  <a:gs pos="2917">
                    <a:schemeClr val="tx1"/>
                  </a:gs>
                  <a:gs pos="30000">
                    <a:schemeClr val="tx1"/>
                  </a:gs>
                </a:gsLst>
                <a:lin ang="5400000" scaled="0"/>
              </a:gradFill>
            </a:endParaRPr>
          </a:p>
        </p:txBody>
      </p:sp>
      <p:sp>
        <p:nvSpPr>
          <p:cNvPr id="14" name="TextBox 13"/>
          <p:cNvSpPr txBox="1"/>
          <p:nvPr/>
        </p:nvSpPr>
        <p:spPr>
          <a:xfrm>
            <a:off x="8532812" y="1372429"/>
            <a:ext cx="3526830" cy="4524315"/>
          </a:xfrm>
          <a:prstGeom prst="rect">
            <a:avLst/>
          </a:prstGeom>
          <a:noFill/>
        </p:spPr>
        <p:txBody>
          <a:bodyPr wrap="square" lIns="0" tIns="0" rIns="0" bIns="0" rtlCol="0">
            <a:spAutoFit/>
          </a:bodyPr>
          <a:lstStyle/>
          <a:p>
            <a:pPr marL="342831" indent="-342831">
              <a:buFont typeface="Arial"/>
              <a:buChar char="•"/>
            </a:pPr>
            <a:r>
              <a:rPr lang="en-US" sz="1960" spc="-70" dirty="0">
                <a:gradFill>
                  <a:gsLst>
                    <a:gs pos="2917">
                      <a:schemeClr val="tx1"/>
                    </a:gs>
                    <a:gs pos="30000">
                      <a:schemeClr val="tx1"/>
                    </a:gs>
                  </a:gsLst>
                  <a:lin ang="5400000" scaled="0"/>
                </a:gradFill>
              </a:rPr>
              <a:t>Reference: Cassandra – The Definitive Guide</a:t>
            </a:r>
          </a:p>
          <a:p>
            <a:endParaRPr lang="en-US" sz="1960" spc="-70" dirty="0">
              <a:gradFill>
                <a:gsLst>
                  <a:gs pos="2917">
                    <a:schemeClr val="tx1"/>
                  </a:gs>
                  <a:gs pos="30000">
                    <a:schemeClr val="tx1"/>
                  </a:gs>
                </a:gsLst>
                <a:lin ang="5400000" scaled="0"/>
              </a:gradFill>
            </a:endParaRPr>
          </a:p>
          <a:p>
            <a:pPr marL="342831" indent="-342831">
              <a:buFont typeface="Arial"/>
              <a:buChar char="•"/>
            </a:pPr>
            <a:r>
              <a:rPr lang="en-US" sz="1960" spc="-70" dirty="0">
                <a:gradFill>
                  <a:gsLst>
                    <a:gs pos="2917">
                      <a:schemeClr val="tx1"/>
                    </a:gs>
                    <a:gs pos="30000">
                      <a:schemeClr val="tx1"/>
                    </a:gs>
                  </a:gsLst>
                  <a:lin ang="5400000" scaled="0"/>
                </a:gradFill>
                <a:hlinkClick r:id="rId2"/>
              </a:rPr>
              <a:t>Myth Rumors Fud Hate NoSQL Cassandra vs. </a:t>
            </a:r>
            <a:r>
              <a:rPr lang="en-US" sz="1960" spc="-70" dirty="0" err="1">
                <a:gradFill>
                  <a:gsLst>
                    <a:gs pos="2917">
                      <a:schemeClr val="tx1"/>
                    </a:gs>
                    <a:gs pos="30000">
                      <a:schemeClr val="tx1"/>
                    </a:gs>
                  </a:gsLst>
                  <a:lin ang="5400000" scaled="0"/>
                </a:gradFill>
                <a:hlinkClick r:id="rId2"/>
              </a:rPr>
              <a:t>HBase</a:t>
            </a:r>
            <a:endParaRPr lang="en-US" sz="1960" spc="-70" dirty="0">
              <a:gradFill>
                <a:gsLst>
                  <a:gs pos="2917">
                    <a:schemeClr val="tx1"/>
                  </a:gs>
                  <a:gs pos="30000">
                    <a:schemeClr val="tx1"/>
                  </a:gs>
                </a:gsLst>
                <a:lin ang="5400000" scaled="0"/>
              </a:gradFill>
            </a:endParaRPr>
          </a:p>
          <a:p>
            <a:pPr marL="342831" indent="-342831">
              <a:buFont typeface="Arial"/>
              <a:buChar char="•"/>
            </a:pPr>
            <a:endParaRPr lang="en-US" sz="1960" spc="-70" dirty="0">
              <a:gradFill>
                <a:gsLst>
                  <a:gs pos="2917">
                    <a:schemeClr val="tx1"/>
                  </a:gs>
                  <a:gs pos="30000">
                    <a:schemeClr val="tx1"/>
                  </a:gs>
                </a:gsLst>
                <a:lin ang="5400000" scaled="0"/>
              </a:gradFill>
            </a:endParaRPr>
          </a:p>
          <a:p>
            <a:pPr marL="342831" indent="-342831">
              <a:buFont typeface="Arial"/>
              <a:buChar char="•"/>
            </a:pPr>
            <a:r>
              <a:rPr lang="en-US" sz="1960" spc="-70" dirty="0">
                <a:gradFill>
                  <a:gsLst>
                    <a:gs pos="2917">
                      <a:schemeClr val="tx1"/>
                    </a:gs>
                    <a:gs pos="30000">
                      <a:schemeClr val="tx1"/>
                    </a:gs>
                  </a:gsLst>
                  <a:lin ang="5400000" scaled="0"/>
                </a:gradFill>
              </a:rPr>
              <a:t>Both have their +</a:t>
            </a:r>
            <a:r>
              <a:rPr lang="en-US" sz="1960" spc="-70" dirty="0" err="1">
                <a:gradFill>
                  <a:gsLst>
                    <a:gs pos="2917">
                      <a:schemeClr val="tx1"/>
                    </a:gs>
                    <a:gs pos="30000">
                      <a:schemeClr val="tx1"/>
                    </a:gs>
                  </a:gsLst>
                  <a:lin ang="5400000" scaled="0"/>
                </a:gradFill>
              </a:rPr>
              <a:t>ve</a:t>
            </a:r>
            <a:r>
              <a:rPr lang="en-US" sz="1960" spc="-70" dirty="0">
                <a:gradFill>
                  <a:gsLst>
                    <a:gs pos="2917">
                      <a:schemeClr val="tx1"/>
                    </a:gs>
                    <a:gs pos="30000">
                      <a:schemeClr val="tx1"/>
                    </a:gs>
                  </a:gsLst>
                  <a:lin ang="5400000" scaled="0"/>
                </a:gradFill>
              </a:rPr>
              <a:t> and –</a:t>
            </a:r>
            <a:r>
              <a:rPr lang="en-US" sz="1960" spc="-70" dirty="0" err="1">
                <a:gradFill>
                  <a:gsLst>
                    <a:gs pos="2917">
                      <a:schemeClr val="tx1"/>
                    </a:gs>
                    <a:gs pos="30000">
                      <a:schemeClr val="tx1"/>
                    </a:gs>
                  </a:gsLst>
                  <a:lin ang="5400000" scaled="0"/>
                </a:gradFill>
              </a:rPr>
              <a:t>ve</a:t>
            </a:r>
            <a:endParaRPr lang="en-US" sz="1960" spc="-70" dirty="0">
              <a:gradFill>
                <a:gsLst>
                  <a:gs pos="2917">
                    <a:schemeClr val="tx1"/>
                  </a:gs>
                  <a:gs pos="30000">
                    <a:schemeClr val="tx1"/>
                  </a:gs>
                </a:gsLst>
                <a:lin ang="5400000" scaled="0"/>
              </a:gradFill>
            </a:endParaRPr>
          </a:p>
          <a:p>
            <a:pPr marL="342831" indent="-342831">
              <a:buFont typeface="Arial"/>
              <a:buChar char="•"/>
            </a:pPr>
            <a:endParaRPr lang="en-US" sz="1960" spc="-70" dirty="0">
              <a:gradFill>
                <a:gsLst>
                  <a:gs pos="2917">
                    <a:schemeClr val="tx1"/>
                  </a:gs>
                  <a:gs pos="30000">
                    <a:schemeClr val="tx1"/>
                  </a:gs>
                </a:gsLst>
                <a:lin ang="5400000" scaled="0"/>
              </a:gradFill>
            </a:endParaRPr>
          </a:p>
          <a:p>
            <a:pPr marL="342831" indent="-342831">
              <a:buFont typeface="Arial"/>
              <a:buChar char="•"/>
            </a:pPr>
            <a:r>
              <a:rPr lang="en-US" sz="1960" spc="-70" dirty="0">
                <a:gradFill>
                  <a:gsLst>
                    <a:gs pos="2917">
                      <a:schemeClr val="tx1"/>
                    </a:gs>
                    <a:gs pos="30000">
                      <a:schemeClr val="tx1"/>
                    </a:gs>
                  </a:gsLst>
                  <a:lin ang="5400000" scaled="0"/>
                </a:gradFill>
              </a:rPr>
              <a:t>Both have their own use cases:</a:t>
            </a:r>
          </a:p>
          <a:p>
            <a:pPr marL="799940" lvl="1" indent="-342831">
              <a:buFont typeface="Arial"/>
              <a:buChar char="•"/>
            </a:pPr>
            <a:r>
              <a:rPr lang="en-US" sz="1960" spc="-70" dirty="0">
                <a:gradFill>
                  <a:gsLst>
                    <a:gs pos="2917">
                      <a:schemeClr val="tx1"/>
                    </a:gs>
                    <a:gs pos="30000">
                      <a:schemeClr val="tx1"/>
                    </a:gs>
                  </a:gsLst>
                  <a:lin ang="5400000" scaled="0"/>
                </a:gradFill>
              </a:rPr>
              <a:t>Many gaming systems need consistency b/c they need the same information back</a:t>
            </a:r>
          </a:p>
          <a:p>
            <a:pPr marL="799940" lvl="1" indent="-342831">
              <a:buFont typeface="Arial"/>
              <a:buChar char="•"/>
            </a:pPr>
            <a:r>
              <a:rPr lang="en-US" sz="1960" spc="-70" dirty="0">
                <a:gradFill>
                  <a:gsLst>
                    <a:gs pos="2917">
                      <a:schemeClr val="tx1"/>
                    </a:gs>
                    <a:gs pos="30000">
                      <a:schemeClr val="tx1"/>
                    </a:gs>
                  </a:gsLst>
                  <a:lin ang="5400000" scaled="0"/>
                </a:gradFill>
              </a:rPr>
              <a:t>Netflix needs availability of videos at all times</a:t>
            </a:r>
          </a:p>
        </p:txBody>
      </p:sp>
    </p:spTree>
    <p:extLst>
      <p:ext uri="{BB962C8B-B14F-4D97-AF65-F5344CB8AC3E}">
        <p14:creationId xmlns:p14="http://schemas.microsoft.com/office/powerpoint/2010/main" val="11584263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HBase</a:t>
            </a:r>
            <a:endParaRPr lang="en-US" dirty="0"/>
          </a:p>
        </p:txBody>
      </p:sp>
      <p:sp>
        <p:nvSpPr>
          <p:cNvPr id="5" name="Text Placeholder 4"/>
          <p:cNvSpPr>
            <a:spLocks noGrp="1"/>
          </p:cNvSpPr>
          <p:nvPr>
            <p:ph type="body" sz="quarter" idx="10"/>
          </p:nvPr>
        </p:nvSpPr>
        <p:spPr>
          <a:xfrm>
            <a:off x="269171" y="1190077"/>
            <a:ext cx="5377147" cy="3492944"/>
          </a:xfrm>
        </p:spPr>
        <p:txBody>
          <a:bodyPr/>
          <a:lstStyle/>
          <a:p>
            <a:r>
              <a:rPr lang="en-US" dirty="0" smtClean="0"/>
              <a:t>Pros</a:t>
            </a:r>
          </a:p>
          <a:p>
            <a:pPr marL="560127" indent="-560127">
              <a:buFont typeface="Arial"/>
              <a:buChar char="•"/>
            </a:pPr>
            <a:r>
              <a:rPr lang="en-US" sz="2744" dirty="0"/>
              <a:t>Perfect for handling large volumes of transactions, updates, volatile reads</a:t>
            </a:r>
          </a:p>
          <a:p>
            <a:pPr marL="560127" indent="-560127">
              <a:buFont typeface="Arial"/>
              <a:buChar char="•"/>
            </a:pPr>
            <a:r>
              <a:rPr lang="en-US" sz="2744" dirty="0"/>
              <a:t>Facebook messages showcase</a:t>
            </a:r>
          </a:p>
          <a:p>
            <a:pPr marL="560127" indent="-560127">
              <a:buFont typeface="Arial"/>
              <a:buChar char="•"/>
            </a:pPr>
            <a:r>
              <a:rPr lang="en-US" sz="2744" dirty="0"/>
              <a:t>Potential specific DW scenarios </a:t>
            </a:r>
          </a:p>
          <a:p>
            <a:endParaRPr lang="en-US" dirty="0"/>
          </a:p>
        </p:txBody>
      </p:sp>
      <p:sp>
        <p:nvSpPr>
          <p:cNvPr id="6" name="Text Placeholder 5"/>
          <p:cNvSpPr>
            <a:spLocks noGrp="1"/>
          </p:cNvSpPr>
          <p:nvPr>
            <p:ph type="body" sz="quarter" idx="11"/>
          </p:nvPr>
        </p:nvSpPr>
        <p:spPr>
          <a:xfrm>
            <a:off x="6542510" y="1190077"/>
            <a:ext cx="5377147" cy="4370620"/>
          </a:xfrm>
        </p:spPr>
        <p:txBody>
          <a:bodyPr/>
          <a:lstStyle/>
          <a:p>
            <a:r>
              <a:rPr lang="en-US" dirty="0" smtClean="0"/>
              <a:t>Cons</a:t>
            </a:r>
          </a:p>
          <a:p>
            <a:pPr marL="560127" indent="-560127">
              <a:buFont typeface="Arial"/>
              <a:buChar char="•"/>
            </a:pPr>
            <a:r>
              <a:rPr lang="en-US" sz="2744" dirty="0"/>
              <a:t>Very hard to maintain and configure whether one or many</a:t>
            </a:r>
          </a:p>
          <a:p>
            <a:pPr marL="560127" indent="-560127">
              <a:buFont typeface="Arial"/>
              <a:buChar char="•"/>
            </a:pPr>
            <a:r>
              <a:rPr lang="en-US" sz="2744" dirty="0"/>
              <a:t>Balancing regions requires deep understanding of data patterns</a:t>
            </a:r>
          </a:p>
          <a:p>
            <a:pPr marL="560127" indent="-560127">
              <a:buFont typeface="Arial"/>
              <a:buChar char="•"/>
            </a:pPr>
            <a:r>
              <a:rPr lang="en-US" sz="2744" dirty="0"/>
              <a:t>A lot of logic must be done in middle tier though this is changing</a:t>
            </a:r>
          </a:p>
        </p:txBody>
      </p:sp>
    </p:spTree>
    <p:extLst>
      <p:ext uri="{BB962C8B-B14F-4D97-AF65-F5344CB8AC3E}">
        <p14:creationId xmlns:p14="http://schemas.microsoft.com/office/powerpoint/2010/main" val="769613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3315"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099929"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1980 </a:t>
              </a:r>
              <a:r>
                <a:rPr lang="en-US" sz="1400" spc="-95" dirty="0">
                  <a:solidFill>
                    <a:schemeClr val="bg1">
                      <a:alpha val="99000"/>
                    </a:schemeClr>
                  </a:solidFill>
                  <a:latin typeface="Segoe UI" pitchFamily="34" charset="0"/>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2005</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sz="1400" spc="-95" dirty="0">
                  <a:solidFill>
                    <a:schemeClr val="bg1">
                      <a:alpha val="99000"/>
                    </a:schemeClr>
                  </a:solidFill>
                  <a:latin typeface="Segoe UI" pitchFamily="34" charset="0"/>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0506"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&gt;</a:t>
              </a:r>
              <a:r>
                <a:rPr lang="en-US" sz="1400" spc="-95" dirty="0" smtClean="0">
                  <a:solidFill>
                    <a:schemeClr val="bg1">
                      <a:alpha val="99000"/>
                    </a:schemeClr>
                  </a:solidFill>
                  <a:latin typeface="Segoe UI" pitchFamily="34" charset="0"/>
                  <a:ea typeface="Segoe UI" pitchFamily="34" charset="0"/>
                  <a:cs typeface="Segoe UI" pitchFamily="34" charset="0"/>
                </a:rPr>
                <a:t>5.5 </a:t>
              </a:r>
              <a:r>
                <a:rPr lang="en-US" sz="1400" spc="-95" dirty="0">
                  <a:solidFill>
                    <a:schemeClr val="bg1">
                      <a:alpha val="99000"/>
                    </a:schemeClr>
                  </a:solidFill>
                  <a:latin typeface="Segoe UI" pitchFamily="34" charset="0"/>
                  <a:ea typeface="Segoe UI" pitchFamily="34" charset="0"/>
                  <a:cs typeface="Segoe UI" pitchFamily="34" charset="0"/>
                </a:rPr>
                <a:t>billion (70+% </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altLang="zh-CN" sz="1400" spc="-95" dirty="0">
                  <a:solidFill>
                    <a:schemeClr val="bg1">
                      <a:alpha val="99000"/>
                    </a:schemeClr>
                  </a:solidFill>
                  <a:latin typeface="Segoe UI" pitchFamily="34" charset="0"/>
                  <a:ea typeface="Segoe UI" pitchFamily="34" charset="0"/>
                  <a:cs typeface="Segoe UI" pitchFamily="34" charset="0"/>
                </a:rPr>
                <a:t>of global population</a:t>
              </a:r>
              <a:r>
                <a:rPr lang="en-US" sz="1400" spc="-95" dirty="0">
                  <a:solidFill>
                    <a:schemeClr val="bg1">
                      <a:alpha val="99000"/>
                    </a:schemeClr>
                  </a:solidFill>
                  <a:latin typeface="Segoe UI" pitchFamily="34" charset="0"/>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endParaRPr lang="zh-CN" altLang="en-US" sz="1700" dirty="0">
                <a:solidFill>
                  <a:schemeClr val="bg1"/>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latin typeface="Segoe UI Light" pitchFamily="34" charset="0"/>
                <a:ea typeface="Segoe UI" pitchFamily="34" charset="0"/>
                <a:cs typeface="Segoe UI" pitchFamily="34" charset="0"/>
              </a:rPr>
              <a:t>KEY TRENDS</a:t>
            </a:r>
            <a:endParaRPr lang="zh-CN" altLang="en-US" sz="4532" dirty="0">
              <a:latin typeface="Segoe UI Light" pitchFamily="34" charset="0"/>
            </a:endParaRPr>
          </a:p>
        </p:txBody>
      </p:sp>
      <p:sp>
        <p:nvSpPr>
          <p:cNvPr id="30" name="Down Arrow 19"/>
          <p:cNvSpPr/>
          <p:nvPr/>
        </p:nvSpPr>
        <p:spPr bwMode="auto">
          <a:xfrm rot="10800000" flipV="1">
            <a:off x="9188494"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31" name="Down Arrow 19"/>
          <p:cNvSpPr/>
          <p:nvPr/>
        </p:nvSpPr>
        <p:spPr bwMode="auto">
          <a:xfrm rot="10800000" flipV="1">
            <a:off x="9217759" y="3310082"/>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9" name="Down Arrow 19"/>
          <p:cNvSpPr/>
          <p:nvPr/>
        </p:nvSpPr>
        <p:spPr bwMode="auto">
          <a:xfrm flipV="1">
            <a:off x="3847130"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2" name="组合 11"/>
          <p:cNvGrpSpPr/>
          <p:nvPr/>
        </p:nvGrpSpPr>
        <p:grpSpPr>
          <a:xfrm>
            <a:off x="4410355" y="1605990"/>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&gt;</a:t>
              </a:r>
              <a:r>
                <a:rPr lang="en-US" altLang="zh-CN" sz="1400" spc="-95" dirty="0">
                  <a:solidFill>
                    <a:schemeClr val="bg1">
                      <a:alpha val="99000"/>
                    </a:schemeClr>
                  </a:solidFill>
                  <a:latin typeface="Segoe UI" pitchFamily="34" charset="0"/>
                  <a:ea typeface="Segoe UI" pitchFamily="34" charset="0"/>
                  <a:cs typeface="Segoe UI" pitchFamily="34" charset="0"/>
                </a:rPr>
                <a:t>2</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altLang="zh-CN" sz="1400" spc="-95" dirty="0">
                  <a:solidFill>
                    <a:schemeClr val="bg1">
                      <a:alpha val="99000"/>
                    </a:schemeClr>
                  </a:solidFill>
                  <a:latin typeface="Segoe UI" pitchFamily="34" charset="0"/>
                  <a:ea typeface="Segoe UI" pitchFamily="34" charset="0"/>
                  <a:cs typeface="Segoe UI" pitchFamily="34" charset="0"/>
                </a:rPr>
                <a:t>Billion</a:t>
              </a:r>
              <a:endParaRPr lang="en-US" sz="1400" spc="-95" dirty="0">
                <a:solidFill>
                  <a:schemeClr val="bg1">
                    <a:alpha val="99000"/>
                  </a:schemeClr>
                </a:solidFill>
                <a:latin typeface="Segoe UI" pitchFamily="34" charset="0"/>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78702"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Web </a:t>
              </a:r>
              <a:r>
                <a:rPr lang="en-US" altLang="zh-CN" sz="1400" spc="-95" dirty="0">
                  <a:solidFill>
                    <a:schemeClr val="bg1">
                      <a:alpha val="99000"/>
                    </a:schemeClr>
                  </a:solidFill>
                  <a:latin typeface="Segoe UI" pitchFamily="34" charset="0"/>
                  <a:ea typeface="Segoe UI" pitchFamily="34" charset="0"/>
                  <a:cs typeface="Segoe UI" pitchFamily="34" charset="0"/>
                </a:rPr>
                <a:t>traffic</a:t>
              </a:r>
              <a:endParaRPr lang="en-US" sz="1400" spc="-95" dirty="0">
                <a:solidFill>
                  <a:schemeClr val="bg1">
                    <a:alpha val="99000"/>
                  </a:schemeClr>
                </a:solidFill>
                <a:latin typeface="Segoe UI" pitchFamily="34" charset="0"/>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2010</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sz="1400" spc="-95" dirty="0">
                  <a:solidFill>
                    <a:schemeClr val="bg1">
                      <a:alpha val="99000"/>
                    </a:schemeClr>
                  </a:solidFill>
                  <a:latin typeface="Segoe UI" pitchFamily="34" charset="0"/>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2015</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sz="1400" spc="-95" dirty="0">
                  <a:solidFill>
                    <a:schemeClr val="bg1">
                      <a:alpha val="99000"/>
                    </a:schemeClr>
                  </a:solidFill>
                  <a:latin typeface="Segoe UI" pitchFamily="34" charset="0"/>
                  <a:ea typeface="Segoe UI" pitchFamily="34" charset="0"/>
                  <a:cs typeface="Segoe UI" pitchFamily="34" charset="0"/>
                </a:rPr>
                <a:t>1.6 </a:t>
              </a:r>
              <a:r>
                <a:rPr lang="en-US" sz="1400" spc="-95" dirty="0" err="1">
                  <a:solidFill>
                    <a:schemeClr val="bg1">
                      <a:alpha val="99000"/>
                    </a:schemeClr>
                  </a:solidFill>
                  <a:latin typeface="Segoe UI" pitchFamily="34" charset="0"/>
                  <a:ea typeface="Segoe UI" pitchFamily="34" charset="0"/>
                  <a:cs typeface="Segoe UI" pitchFamily="34" charset="0"/>
                </a:rPr>
                <a:t>ZettaByte</a:t>
              </a:r>
              <a:r>
                <a:rPr lang="en-US" sz="1400" spc="-95" dirty="0">
                  <a:solidFill>
                    <a:schemeClr val="bg1">
                      <a:alpha val="99000"/>
                    </a:schemeClr>
                  </a:solidFill>
                  <a:latin typeface="Segoe UI" pitchFamily="34" charset="0"/>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1982" y="2074893"/>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4" name="Down Arrow 19"/>
          <p:cNvSpPr/>
          <p:nvPr/>
        </p:nvSpPr>
        <p:spPr bwMode="auto">
          <a:xfrm flipV="1">
            <a:off x="3838380"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4" name="组合 13"/>
          <p:cNvGrpSpPr/>
          <p:nvPr/>
        </p:nvGrpSpPr>
        <p:grpSpPr>
          <a:xfrm>
            <a:off x="4404394"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1982"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8270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Drill (</a:t>
            </a:r>
            <a:r>
              <a:rPr lang="en-US" dirty="0" err="1" smtClean="0"/>
              <a:t>Dremel</a:t>
            </a:r>
            <a:r>
              <a:rPr lang="en-US" dirty="0" smtClean="0"/>
              <a:t>)</a:t>
            </a:r>
            <a:endParaRPr lang="en-US" dirty="0"/>
          </a:p>
        </p:txBody>
      </p:sp>
    </p:spTree>
    <p:extLst>
      <p:ext uri="{BB962C8B-B14F-4D97-AF65-F5344CB8AC3E}">
        <p14:creationId xmlns:p14="http://schemas.microsoft.com/office/powerpoint/2010/main" val="9871689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Info</a:t>
            </a:r>
            <a:endParaRPr lang="en-US" dirty="0"/>
          </a:p>
        </p:txBody>
      </p:sp>
      <p:sp>
        <p:nvSpPr>
          <p:cNvPr id="7" name="Text Placeholder 2"/>
          <p:cNvSpPr>
            <a:spLocks noGrp="1"/>
          </p:cNvSpPr>
          <p:nvPr>
            <p:ph type="body" sz="quarter" idx="10"/>
          </p:nvPr>
        </p:nvSpPr>
        <p:spPr>
          <a:xfrm>
            <a:off x="300501" y="1130333"/>
            <a:ext cx="11652805" cy="3243196"/>
          </a:xfrm>
        </p:spPr>
        <p:txBody>
          <a:bodyPr/>
          <a:lstStyle/>
          <a:p>
            <a:pPr marL="560127" indent="-560127">
              <a:buFont typeface="Arial" panose="020B0604020202020204" pitchFamily="34" charset="0"/>
              <a:buChar char="•"/>
            </a:pPr>
            <a:r>
              <a:rPr lang="en-US" dirty="0" smtClean="0"/>
              <a:t>An Apache incubation project inspired by </a:t>
            </a:r>
            <a:r>
              <a:rPr lang="en-US" dirty="0" err="1" smtClean="0"/>
              <a:t>Dremel</a:t>
            </a:r>
            <a:endParaRPr lang="en-US" dirty="0" smtClean="0"/>
          </a:p>
          <a:p>
            <a:pPr marL="560127" indent="-560127">
              <a:buFont typeface="Arial" panose="020B0604020202020204" pitchFamily="34" charset="0"/>
              <a:buChar char="•"/>
            </a:pPr>
            <a:r>
              <a:rPr lang="en-US" dirty="0"/>
              <a:t>D</a:t>
            </a:r>
            <a:r>
              <a:rPr lang="en-US" dirty="0" smtClean="0"/>
              <a:t>esigned to scale to 10,000 servers, query PBs in Minutes</a:t>
            </a:r>
          </a:p>
          <a:p>
            <a:pPr marL="560127" indent="-560127">
              <a:buFont typeface="Arial" panose="020B0604020202020204" pitchFamily="34" charset="0"/>
              <a:buChar char="•"/>
            </a:pPr>
            <a:r>
              <a:rPr lang="en-US" dirty="0" smtClean="0"/>
              <a:t>Supported by Jason Frantz from </a:t>
            </a:r>
            <a:r>
              <a:rPr lang="en-US" dirty="0" err="1" smtClean="0"/>
              <a:t>MapR</a:t>
            </a:r>
            <a:endParaRPr lang="en-US" dirty="0" smtClean="0"/>
          </a:p>
          <a:p>
            <a:pPr marL="560127" indent="-560127">
              <a:buFont typeface="Arial" panose="020B0604020202020204" pitchFamily="34" charset="0"/>
              <a:buChar char="•"/>
            </a:pPr>
            <a:r>
              <a:rPr lang="en-US" dirty="0" smtClean="0"/>
              <a:t>ETL, Nested Columns, fast sequential scanning</a:t>
            </a:r>
          </a:p>
          <a:p>
            <a:pPr marL="1011341" lvl="3" indent="-560127">
              <a:buFont typeface="Arial" panose="020B0604020202020204" pitchFamily="34" charset="0"/>
              <a:buChar char="•"/>
            </a:pPr>
            <a:endParaRPr lang="en-US" dirty="0" smtClean="0"/>
          </a:p>
        </p:txBody>
      </p:sp>
      <p:sp>
        <p:nvSpPr>
          <p:cNvPr id="8" name="Rectangle 7"/>
          <p:cNvSpPr/>
          <p:nvPr/>
        </p:nvSpPr>
        <p:spPr>
          <a:xfrm>
            <a:off x="5875216" y="4327798"/>
            <a:ext cx="279244" cy="454292"/>
          </a:xfrm>
          <a:prstGeom prst="rect">
            <a:avLst/>
          </a:prstGeom>
        </p:spPr>
        <p:txBody>
          <a:bodyPr wrap="none">
            <a:spAutoFit/>
          </a:bodyPr>
          <a:lstStyle/>
          <a:p>
            <a:r>
              <a:rPr lang="en-US" sz="2352">
                <a:hlinkClick r:id="rId2"/>
              </a:rPr>
              <a:t>›</a:t>
            </a:r>
            <a:endParaRPr lang="en-US" sz="2352"/>
          </a:p>
        </p:txBody>
      </p:sp>
      <p:sp>
        <p:nvSpPr>
          <p:cNvPr id="5" name="Rectangle 4"/>
          <p:cNvSpPr/>
          <p:nvPr/>
        </p:nvSpPr>
        <p:spPr>
          <a:xfrm>
            <a:off x="6781316"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1</a:t>
            </a:r>
          </a:p>
        </p:txBody>
      </p:sp>
      <p:sp>
        <p:nvSpPr>
          <p:cNvPr id="6" name="Rectangle 5"/>
          <p:cNvSpPr/>
          <p:nvPr/>
        </p:nvSpPr>
        <p:spPr>
          <a:xfrm>
            <a:off x="7681625"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2</a:t>
            </a:r>
          </a:p>
        </p:txBody>
      </p:sp>
      <p:sp>
        <p:nvSpPr>
          <p:cNvPr id="9" name="Rectangle 8"/>
          <p:cNvSpPr/>
          <p:nvPr/>
        </p:nvSpPr>
        <p:spPr>
          <a:xfrm>
            <a:off x="8595788"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a:t>
            </a:r>
          </a:p>
        </p:txBody>
      </p:sp>
      <p:sp>
        <p:nvSpPr>
          <p:cNvPr id="10" name="Rectangle 9"/>
          <p:cNvSpPr/>
          <p:nvPr/>
        </p:nvSpPr>
        <p:spPr>
          <a:xfrm>
            <a:off x="6818252"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john</a:t>
            </a:r>
          </a:p>
        </p:txBody>
      </p:sp>
      <p:sp>
        <p:nvSpPr>
          <p:cNvPr id="11" name="Rectangle 10"/>
          <p:cNvSpPr/>
          <p:nvPr/>
        </p:nvSpPr>
        <p:spPr>
          <a:xfrm>
            <a:off x="7718561"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mike</a:t>
            </a:r>
          </a:p>
        </p:txBody>
      </p:sp>
      <p:sp>
        <p:nvSpPr>
          <p:cNvPr id="12" name="Rectangle 11"/>
          <p:cNvSpPr/>
          <p:nvPr/>
        </p:nvSpPr>
        <p:spPr>
          <a:xfrm>
            <a:off x="8595788"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sally</a:t>
            </a:r>
          </a:p>
        </p:txBody>
      </p:sp>
      <p:sp>
        <p:nvSpPr>
          <p:cNvPr id="13" name="Rectangle 12"/>
          <p:cNvSpPr/>
          <p:nvPr/>
        </p:nvSpPr>
        <p:spPr>
          <a:xfrm>
            <a:off x="6804402"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4.1</a:t>
            </a:r>
          </a:p>
        </p:txBody>
      </p:sp>
      <p:sp>
        <p:nvSpPr>
          <p:cNvPr id="14" name="Rectangle 13"/>
          <p:cNvSpPr/>
          <p:nvPr/>
        </p:nvSpPr>
        <p:spPr>
          <a:xfrm>
            <a:off x="7704711"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3.5</a:t>
            </a:r>
          </a:p>
        </p:txBody>
      </p:sp>
      <p:sp>
        <p:nvSpPr>
          <p:cNvPr id="15" name="Rectangle 14"/>
          <p:cNvSpPr/>
          <p:nvPr/>
        </p:nvSpPr>
        <p:spPr>
          <a:xfrm>
            <a:off x="8595788"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6.4</a:t>
            </a:r>
          </a:p>
        </p:txBody>
      </p:sp>
      <p:sp>
        <p:nvSpPr>
          <p:cNvPr id="16" name="Rectangle 15"/>
          <p:cNvSpPr/>
          <p:nvPr/>
        </p:nvSpPr>
        <p:spPr>
          <a:xfrm>
            <a:off x="2302844"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1</a:t>
            </a:r>
          </a:p>
        </p:txBody>
      </p:sp>
      <p:sp>
        <p:nvSpPr>
          <p:cNvPr id="17" name="Rectangle 16"/>
          <p:cNvSpPr/>
          <p:nvPr/>
        </p:nvSpPr>
        <p:spPr>
          <a:xfrm>
            <a:off x="3217006" y="4876218"/>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john</a:t>
            </a:r>
          </a:p>
        </p:txBody>
      </p:sp>
      <p:sp>
        <p:nvSpPr>
          <p:cNvPr id="18" name="Rectangle 17"/>
          <p:cNvSpPr/>
          <p:nvPr/>
        </p:nvSpPr>
        <p:spPr>
          <a:xfrm>
            <a:off x="4131168" y="4876218"/>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4.1</a:t>
            </a:r>
          </a:p>
        </p:txBody>
      </p:sp>
      <p:sp>
        <p:nvSpPr>
          <p:cNvPr id="19" name="Rectangle 18"/>
          <p:cNvSpPr/>
          <p:nvPr/>
        </p:nvSpPr>
        <p:spPr>
          <a:xfrm>
            <a:off x="2302844" y="5464799"/>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2</a:t>
            </a:r>
          </a:p>
        </p:txBody>
      </p:sp>
      <p:sp>
        <p:nvSpPr>
          <p:cNvPr id="20" name="Rectangle 19"/>
          <p:cNvSpPr/>
          <p:nvPr/>
        </p:nvSpPr>
        <p:spPr>
          <a:xfrm>
            <a:off x="3217006"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mike</a:t>
            </a:r>
          </a:p>
        </p:txBody>
      </p:sp>
      <p:sp>
        <p:nvSpPr>
          <p:cNvPr id="21" name="Rectangle 20"/>
          <p:cNvSpPr/>
          <p:nvPr/>
        </p:nvSpPr>
        <p:spPr>
          <a:xfrm>
            <a:off x="4131168" y="5464799"/>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3.5</a:t>
            </a:r>
          </a:p>
        </p:txBody>
      </p:sp>
      <p:sp>
        <p:nvSpPr>
          <p:cNvPr id="22" name="Rectangle 21"/>
          <p:cNvSpPr/>
          <p:nvPr/>
        </p:nvSpPr>
        <p:spPr>
          <a:xfrm>
            <a:off x="2302844" y="6034111"/>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a:t>
            </a:r>
          </a:p>
        </p:txBody>
      </p:sp>
      <p:sp>
        <p:nvSpPr>
          <p:cNvPr id="23" name="Rectangle 22"/>
          <p:cNvSpPr/>
          <p:nvPr/>
        </p:nvSpPr>
        <p:spPr>
          <a:xfrm>
            <a:off x="3217006" y="6034111"/>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sally</a:t>
            </a:r>
          </a:p>
        </p:txBody>
      </p:sp>
      <p:sp>
        <p:nvSpPr>
          <p:cNvPr id="24" name="Rectangle 23"/>
          <p:cNvSpPr/>
          <p:nvPr/>
        </p:nvSpPr>
        <p:spPr>
          <a:xfrm>
            <a:off x="4131168"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6.4</a:t>
            </a:r>
          </a:p>
        </p:txBody>
      </p:sp>
      <p:sp>
        <p:nvSpPr>
          <p:cNvPr id="3" name="TextBox 2"/>
          <p:cNvSpPr txBox="1"/>
          <p:nvPr/>
        </p:nvSpPr>
        <p:spPr>
          <a:xfrm>
            <a:off x="2957777" y="4204709"/>
            <a:ext cx="1802596" cy="615361"/>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Row based</a:t>
            </a:r>
          </a:p>
        </p:txBody>
      </p:sp>
      <p:sp>
        <p:nvSpPr>
          <p:cNvPr id="25" name="TextBox 24"/>
          <p:cNvSpPr txBox="1"/>
          <p:nvPr/>
        </p:nvSpPr>
        <p:spPr>
          <a:xfrm>
            <a:off x="7001337" y="4178596"/>
            <a:ext cx="2274738" cy="615361"/>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Column based</a:t>
            </a:r>
          </a:p>
        </p:txBody>
      </p:sp>
    </p:spTree>
    <p:extLst>
      <p:ext uri="{BB962C8B-B14F-4D97-AF65-F5344CB8AC3E}">
        <p14:creationId xmlns:p14="http://schemas.microsoft.com/office/powerpoint/2010/main" val="361789678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wiki.apache.org/confluence/download/attachments/30751152/dill+overview+architecture.png?version=1&amp;modificationDate=1359463592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0"/>
            <a:ext cx="12188825" cy="685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894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Impala (</a:t>
            </a:r>
            <a:r>
              <a:rPr lang="en-US" dirty="0" err="1" smtClean="0"/>
              <a:t>Dremel</a:t>
            </a:r>
            <a:r>
              <a:rPr lang="en-US" dirty="0" smtClean="0"/>
              <a:t>)</a:t>
            </a:r>
            <a:endParaRPr lang="en-US" dirty="0"/>
          </a:p>
        </p:txBody>
      </p:sp>
    </p:spTree>
    <p:extLst>
      <p:ext uri="{BB962C8B-B14F-4D97-AF65-F5344CB8AC3E}">
        <p14:creationId xmlns:p14="http://schemas.microsoft.com/office/powerpoint/2010/main" val="50106208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Impala</a:t>
            </a:r>
            <a:endParaRPr lang="en-US" dirty="0"/>
          </a:p>
        </p:txBody>
      </p:sp>
      <p:sp>
        <p:nvSpPr>
          <p:cNvPr id="5" name="Text Placeholder 4"/>
          <p:cNvSpPr>
            <a:spLocks noGrp="1"/>
          </p:cNvSpPr>
          <p:nvPr>
            <p:ph type="body" sz="quarter" idx="10"/>
          </p:nvPr>
        </p:nvSpPr>
        <p:spPr>
          <a:xfrm>
            <a:off x="269169" y="1190078"/>
            <a:ext cx="11650488" cy="4935518"/>
          </a:xfrm>
        </p:spPr>
        <p:txBody>
          <a:bodyPr/>
          <a:lstStyle/>
          <a:p>
            <a:pPr marL="560127" indent="-560127">
              <a:buFont typeface="Arial"/>
              <a:buChar char="•"/>
            </a:pPr>
            <a:r>
              <a:rPr lang="en-US" sz="3136" dirty="0"/>
              <a:t>Inspired by </a:t>
            </a:r>
            <a:r>
              <a:rPr lang="en-US" sz="3136" dirty="0" err="1"/>
              <a:t>Dremel</a:t>
            </a:r>
            <a:r>
              <a:rPr lang="en-US" sz="3136" dirty="0"/>
              <a:t> Paper (</a:t>
            </a:r>
            <a:r>
              <a:rPr lang="en-US" sz="3136" dirty="0">
                <a:hlinkClick r:id="rId2"/>
              </a:rPr>
              <a:t>http://research.google.com/pubs/pub36632.html</a:t>
            </a:r>
            <a:r>
              <a:rPr lang="en-US" sz="3136" dirty="0"/>
              <a:t>)</a:t>
            </a:r>
          </a:p>
          <a:p>
            <a:pPr marL="560127" indent="-560127">
              <a:buFont typeface="Arial"/>
              <a:buChar char="•"/>
            </a:pPr>
            <a:r>
              <a:rPr lang="en-US" sz="3136" dirty="0"/>
              <a:t>Columnar Storage format: </a:t>
            </a:r>
            <a:r>
              <a:rPr lang="en-US" sz="3136" dirty="0" err="1"/>
              <a:t>Trevni</a:t>
            </a:r>
            <a:r>
              <a:rPr lang="en-US" sz="3136" dirty="0"/>
              <a:t> (by Doug Cutting, </a:t>
            </a:r>
            <a:r>
              <a:rPr lang="en-US" sz="3136" dirty="0" err="1"/>
              <a:t>Hadoop</a:t>
            </a:r>
            <a:r>
              <a:rPr lang="en-US" sz="3136" dirty="0"/>
              <a:t> creator)</a:t>
            </a:r>
          </a:p>
          <a:p>
            <a:pPr marL="560127" indent="-560127">
              <a:buFont typeface="Arial"/>
              <a:buChar char="•"/>
            </a:pPr>
            <a:r>
              <a:rPr lang="en-US" sz="3136" dirty="0"/>
              <a:t>Distributed scalable aggregations, </a:t>
            </a:r>
            <a:r>
              <a:rPr lang="en-US" sz="3136" dirty="0" err="1"/>
              <a:t>adhoc</a:t>
            </a:r>
            <a:r>
              <a:rPr lang="en-US" sz="3136" dirty="0"/>
              <a:t> query system</a:t>
            </a:r>
          </a:p>
          <a:p>
            <a:pPr marL="560127" indent="-560127">
              <a:buFont typeface="Arial"/>
              <a:buChar char="•"/>
            </a:pPr>
            <a:r>
              <a:rPr lang="en-US" sz="3136" dirty="0"/>
              <a:t>Utilizes </a:t>
            </a:r>
            <a:r>
              <a:rPr lang="en-US" sz="3136" dirty="0" err="1"/>
              <a:t>HiveQL</a:t>
            </a:r>
            <a:r>
              <a:rPr lang="en-US" sz="3136" dirty="0"/>
              <a:t> (SQL92 subset)</a:t>
            </a:r>
          </a:p>
          <a:p>
            <a:pPr marL="560127" indent="-560127">
              <a:buFont typeface="Arial"/>
              <a:buChar char="•"/>
            </a:pPr>
            <a:r>
              <a:rPr lang="en-US" sz="3136" dirty="0"/>
              <a:t>Directly queries HDFS and </a:t>
            </a:r>
            <a:r>
              <a:rPr lang="en-US" sz="3136" dirty="0" err="1"/>
              <a:t>Hbase</a:t>
            </a:r>
            <a:endParaRPr lang="en-US" sz="3136" dirty="0"/>
          </a:p>
          <a:p>
            <a:pPr marL="1232280" lvl="4" indent="-560127">
              <a:buFont typeface="Arial"/>
              <a:buChar char="•"/>
            </a:pPr>
            <a:r>
              <a:rPr lang="en-US" sz="2744" dirty="0"/>
              <a:t>Text Files and Sequence Files</a:t>
            </a:r>
          </a:p>
          <a:p>
            <a:pPr marL="1232280" lvl="4" indent="-560127">
              <a:buFont typeface="Arial"/>
              <a:buChar char="•"/>
            </a:pPr>
            <a:r>
              <a:rPr lang="en-US" sz="2744" dirty="0"/>
              <a:t>Compression Codecs: </a:t>
            </a:r>
            <a:r>
              <a:rPr lang="en-US" sz="2744" b="1" dirty="0"/>
              <a:t>Snappy</a:t>
            </a:r>
            <a:r>
              <a:rPr lang="en-US" sz="2744" dirty="0"/>
              <a:t>/</a:t>
            </a:r>
            <a:r>
              <a:rPr lang="en-US" sz="2744" dirty="0" err="1"/>
              <a:t>Gzip</a:t>
            </a:r>
            <a:r>
              <a:rPr lang="en-US" sz="2744" dirty="0"/>
              <a:t>/BZ2)</a:t>
            </a:r>
          </a:p>
          <a:p>
            <a:pPr marL="1232280" lvl="4" indent="-560127">
              <a:buFont typeface="Arial"/>
              <a:buChar char="•"/>
            </a:pPr>
            <a:r>
              <a:rPr lang="en-US" sz="2744" dirty="0"/>
              <a:t>Avro, </a:t>
            </a:r>
            <a:r>
              <a:rPr lang="en-US" sz="2744" dirty="0" err="1"/>
              <a:t>RCFile</a:t>
            </a:r>
            <a:r>
              <a:rPr lang="en-US" sz="2744" dirty="0"/>
              <a:t>, LZO </a:t>
            </a:r>
            <a:r>
              <a:rPr lang="en-US" sz="2744" dirty="0" err="1"/>
              <a:t>ext</a:t>
            </a:r>
            <a:r>
              <a:rPr lang="en-US" sz="2744" dirty="0"/>
              <a:t> files, and </a:t>
            </a:r>
            <a:r>
              <a:rPr lang="en-US" sz="2744" dirty="0" err="1"/>
              <a:t>Trevni</a:t>
            </a:r>
            <a:endParaRPr lang="en-US" sz="2744" dirty="0"/>
          </a:p>
          <a:p>
            <a:pPr marL="1232280" lvl="4" indent="-560127">
              <a:buFont typeface="Arial"/>
              <a:buChar char="•"/>
            </a:pPr>
            <a:endParaRPr lang="en-US" sz="686" dirty="0"/>
          </a:p>
        </p:txBody>
      </p:sp>
    </p:spTree>
    <p:extLst>
      <p:ext uri="{BB962C8B-B14F-4D97-AF65-F5344CB8AC3E}">
        <p14:creationId xmlns:p14="http://schemas.microsoft.com/office/powerpoint/2010/main" val="186064496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do fast queries</a:t>
            </a:r>
            <a:endParaRPr lang="en-US" dirty="0"/>
          </a:p>
        </p:txBody>
      </p:sp>
      <p:sp>
        <p:nvSpPr>
          <p:cNvPr id="3" name="Text Placeholder 2"/>
          <p:cNvSpPr>
            <a:spLocks noGrp="1"/>
          </p:cNvSpPr>
          <p:nvPr>
            <p:ph type="body" sz="quarter" idx="10"/>
          </p:nvPr>
        </p:nvSpPr>
        <p:spPr>
          <a:xfrm>
            <a:off x="269169" y="1190078"/>
            <a:ext cx="11650488" cy="5157887"/>
          </a:xfrm>
        </p:spPr>
        <p:txBody>
          <a:bodyPr/>
          <a:lstStyle/>
          <a:p>
            <a:pPr marL="560127" indent="-560127">
              <a:buFont typeface="Arial"/>
              <a:buChar char="•"/>
            </a:pPr>
            <a:r>
              <a:rPr lang="en-US" sz="2744" dirty="0"/>
              <a:t>MPP like infrastructure, avoid using Map Reduce </a:t>
            </a:r>
          </a:p>
          <a:p>
            <a:pPr marL="1232280" lvl="4" indent="-560127">
              <a:buFont typeface="Arial"/>
              <a:buChar char="•"/>
            </a:pPr>
            <a:r>
              <a:rPr lang="en-US" sz="2352" dirty="0">
                <a:solidFill>
                  <a:schemeClr val="tx1"/>
                </a:solidFill>
              </a:rPr>
              <a:t>Small-Large Joins vs. Large-Large Joins</a:t>
            </a:r>
          </a:p>
          <a:p>
            <a:pPr marL="560127" indent="-560127">
              <a:buFont typeface="Arial"/>
              <a:buChar char="•"/>
            </a:pPr>
            <a:r>
              <a:rPr lang="en-US" sz="2744" dirty="0"/>
              <a:t>I/O Bound workloads faster by 3-4x</a:t>
            </a:r>
          </a:p>
          <a:p>
            <a:pPr marL="560127" indent="-560127">
              <a:buFont typeface="Arial"/>
              <a:buChar char="•"/>
            </a:pPr>
            <a:r>
              <a:rPr lang="en-US" sz="2744" dirty="0"/>
              <a:t>Queries requiring multiple MR phases in Hive up to 45x faster</a:t>
            </a:r>
          </a:p>
          <a:p>
            <a:pPr marL="560127" indent="-560127">
              <a:buFont typeface="Arial"/>
              <a:buChar char="•"/>
            </a:pPr>
            <a:r>
              <a:rPr lang="en-US" sz="2744" dirty="0"/>
              <a:t>Queries that run in-memory cached up to 90x faster</a:t>
            </a:r>
          </a:p>
          <a:p>
            <a:pPr marL="560127" indent="-560127">
              <a:buFont typeface="Arial"/>
              <a:buChar char="•"/>
            </a:pPr>
            <a:r>
              <a:rPr lang="en-US" sz="2744" dirty="0"/>
              <a:t>Currently Missing</a:t>
            </a:r>
          </a:p>
          <a:p>
            <a:pPr marL="1232280" lvl="4" indent="-560127">
              <a:buFont typeface="Arial"/>
              <a:buChar char="•"/>
            </a:pPr>
            <a:r>
              <a:rPr lang="en-US" sz="2352" dirty="0" err="1"/>
              <a:t>SerDes</a:t>
            </a:r>
            <a:endParaRPr lang="en-US" sz="2352" dirty="0"/>
          </a:p>
          <a:p>
            <a:pPr marL="1232280" lvl="4" indent="-560127">
              <a:buFont typeface="Arial"/>
              <a:buChar char="•"/>
            </a:pPr>
            <a:r>
              <a:rPr lang="en-US" sz="2352" dirty="0"/>
              <a:t>UDFs</a:t>
            </a:r>
          </a:p>
          <a:p>
            <a:pPr marL="1232280" lvl="4" indent="-560127">
              <a:buFont typeface="Arial"/>
              <a:buChar char="•"/>
            </a:pPr>
            <a:r>
              <a:rPr lang="en-US" sz="2352" dirty="0"/>
              <a:t>Joins are done in available memory space of smallest node</a:t>
            </a:r>
          </a:p>
          <a:p>
            <a:pPr marL="1232280" lvl="4" indent="-560127">
              <a:buFont typeface="Arial"/>
              <a:buChar char="•"/>
            </a:pPr>
            <a:r>
              <a:rPr lang="en-US" sz="2352" dirty="0"/>
              <a:t>Views</a:t>
            </a:r>
          </a:p>
          <a:p>
            <a:pPr marL="560127" indent="-560127">
              <a:buFont typeface="Arial"/>
              <a:buChar char="•"/>
            </a:pPr>
            <a:endParaRPr lang="en-US" sz="2744" dirty="0"/>
          </a:p>
          <a:p>
            <a:pPr marL="560127" indent="-560127">
              <a:buFont typeface="Arial"/>
              <a:buChar char="•"/>
            </a:pPr>
            <a:endParaRPr lang="en-US" sz="2744" dirty="0"/>
          </a:p>
        </p:txBody>
      </p:sp>
    </p:spTree>
    <p:extLst>
      <p:ext uri="{BB962C8B-B14F-4D97-AF65-F5344CB8AC3E}">
        <p14:creationId xmlns:p14="http://schemas.microsoft.com/office/powerpoint/2010/main" val="144056035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8776" y="225428"/>
            <a:ext cx="10927000" cy="597215"/>
          </a:xfrm>
        </p:spPr>
        <p:txBody>
          <a:bodyPr/>
          <a:lstStyle/>
          <a:p>
            <a:r>
              <a:rPr lang="en-US" sz="4312" dirty="0"/>
              <a:t>Real-Time Queries in Apache </a:t>
            </a:r>
            <a:r>
              <a:rPr lang="en-US" sz="4312" dirty="0" err="1"/>
              <a:t>Hadoop</a:t>
            </a:r>
            <a:r>
              <a:rPr lang="en-US" sz="4312" dirty="0"/>
              <a:t> (for real)</a:t>
            </a:r>
          </a:p>
        </p:txBody>
      </p:sp>
      <p:pic>
        <p:nvPicPr>
          <p:cNvPr id="7" name="Picture 6"/>
          <p:cNvPicPr>
            <a:picLocks noChangeAspect="1"/>
          </p:cNvPicPr>
          <p:nvPr/>
        </p:nvPicPr>
        <p:blipFill>
          <a:blip r:embed="rId2"/>
          <a:stretch>
            <a:fillRect/>
          </a:stretch>
        </p:blipFill>
        <p:spPr>
          <a:xfrm>
            <a:off x="1523886" y="1636637"/>
            <a:ext cx="8708265" cy="4894045"/>
          </a:xfrm>
          <a:prstGeom prst="rect">
            <a:avLst/>
          </a:prstGeom>
        </p:spPr>
      </p:pic>
    </p:spTree>
    <p:extLst>
      <p:ext uri="{BB962C8B-B14F-4D97-AF65-F5344CB8AC3E}">
        <p14:creationId xmlns:p14="http://schemas.microsoft.com/office/powerpoint/2010/main" val="300194369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era - 01 - hiv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304" y="471601"/>
            <a:ext cx="9023349" cy="5735562"/>
          </a:xfrm>
          <a:prstGeom prst="rect">
            <a:avLst/>
          </a:prstGeom>
          <a:ln>
            <a:solidFill>
              <a:schemeClr val="bg1"/>
            </a:solidFill>
          </a:ln>
        </p:spPr>
      </p:pic>
      <p:sp>
        <p:nvSpPr>
          <p:cNvPr id="6" name="Rectangle 5"/>
          <p:cNvSpPr/>
          <p:nvPr/>
        </p:nvSpPr>
        <p:spPr bwMode="auto">
          <a:xfrm>
            <a:off x="2778540" y="2174346"/>
            <a:ext cx="1792363"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2957776" y="5759072"/>
            <a:ext cx="1523509"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TextBox 7"/>
          <p:cNvSpPr txBox="1"/>
          <p:nvPr/>
        </p:nvSpPr>
        <p:spPr>
          <a:xfrm>
            <a:off x="89996" y="2263964"/>
            <a:ext cx="1797241" cy="1343717"/>
          </a:xfrm>
          <a:prstGeom prst="rect">
            <a:avLst/>
          </a:prstGeom>
          <a:noFill/>
        </p:spPr>
        <p:txBody>
          <a:bodyPr wrap="none" lIns="179238" tIns="143391" rIns="179238" bIns="143391" rtlCol="0">
            <a:spAutoFit/>
          </a:bodyPr>
          <a:lstStyle/>
          <a:p>
            <a:pPr>
              <a:lnSpc>
                <a:spcPct val="90000"/>
              </a:lnSpc>
              <a:spcAft>
                <a:spcPts val="588"/>
              </a:spcAft>
            </a:pPr>
            <a:r>
              <a:rPr lang="en-US" sz="3528" dirty="0" err="1">
                <a:gradFill>
                  <a:gsLst>
                    <a:gs pos="2917">
                      <a:schemeClr val="tx1"/>
                    </a:gs>
                    <a:gs pos="30000">
                      <a:schemeClr val="tx1"/>
                    </a:gs>
                  </a:gsLst>
                  <a:lin ang="5400000" scaled="0"/>
                </a:gradFill>
              </a:rPr>
              <a:t>HiveQL</a:t>
            </a:r>
            <a:endParaRPr lang="en-US" sz="3528" dirty="0">
              <a:gradFill>
                <a:gsLst>
                  <a:gs pos="2917">
                    <a:schemeClr val="tx1"/>
                  </a:gs>
                  <a:gs pos="30000">
                    <a:schemeClr val="tx1"/>
                  </a:gs>
                </a:gsLst>
                <a:lin ang="5400000" scaled="0"/>
              </a:gradFill>
            </a:endParaRPr>
          </a:p>
          <a:p>
            <a:pPr>
              <a:lnSpc>
                <a:spcPct val="90000"/>
              </a:lnSpc>
              <a:spcAft>
                <a:spcPts val="588"/>
              </a:spcAft>
            </a:pPr>
            <a:r>
              <a:rPr lang="en-US" sz="3528" dirty="0">
                <a:gradFill>
                  <a:gsLst>
                    <a:gs pos="2917">
                      <a:schemeClr val="tx1"/>
                    </a:gs>
                    <a:gs pos="30000">
                      <a:schemeClr val="tx1"/>
                    </a:gs>
                  </a:gsLst>
                  <a:lin ang="5400000" scaled="0"/>
                </a:gradFill>
              </a:rPr>
              <a:t>Hive</a:t>
            </a:r>
          </a:p>
        </p:txBody>
      </p:sp>
    </p:spTree>
    <p:extLst>
      <p:ext uri="{BB962C8B-B14F-4D97-AF65-F5344CB8AC3E}">
        <p14:creationId xmlns:p14="http://schemas.microsoft.com/office/powerpoint/2010/main" val="207098561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5926" y="371475"/>
            <a:ext cx="10264042" cy="5886450"/>
          </a:xfrm>
          <a:prstGeom prst="rect">
            <a:avLst/>
          </a:prstGeom>
        </p:spPr>
      </p:pic>
      <p:sp>
        <p:nvSpPr>
          <p:cNvPr id="6" name="Rectangle 5"/>
          <p:cNvSpPr/>
          <p:nvPr/>
        </p:nvSpPr>
        <p:spPr bwMode="auto">
          <a:xfrm>
            <a:off x="2420068" y="4145945"/>
            <a:ext cx="1971599"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Rectangle 6"/>
          <p:cNvSpPr/>
          <p:nvPr/>
        </p:nvSpPr>
        <p:spPr bwMode="auto">
          <a:xfrm>
            <a:off x="2778541" y="5042127"/>
            <a:ext cx="1523509"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8" name="TextBox 7"/>
          <p:cNvSpPr txBox="1"/>
          <p:nvPr/>
        </p:nvSpPr>
        <p:spPr>
          <a:xfrm>
            <a:off x="89996" y="2263964"/>
            <a:ext cx="1797241" cy="1343717"/>
          </a:xfrm>
          <a:prstGeom prst="rect">
            <a:avLst/>
          </a:prstGeom>
          <a:noFill/>
        </p:spPr>
        <p:txBody>
          <a:bodyPr wrap="none" lIns="179238" tIns="143391" rIns="179238" bIns="143391" rtlCol="0">
            <a:spAutoFit/>
          </a:bodyPr>
          <a:lstStyle/>
          <a:p>
            <a:pPr>
              <a:lnSpc>
                <a:spcPct val="90000"/>
              </a:lnSpc>
              <a:spcAft>
                <a:spcPts val="588"/>
              </a:spcAft>
            </a:pPr>
            <a:r>
              <a:rPr lang="en-US" sz="3528" dirty="0" err="1">
                <a:gradFill>
                  <a:gsLst>
                    <a:gs pos="2917">
                      <a:schemeClr val="tx1"/>
                    </a:gs>
                    <a:gs pos="30000">
                      <a:schemeClr val="tx1"/>
                    </a:gs>
                  </a:gsLst>
                  <a:lin ang="5400000" scaled="0"/>
                </a:gradFill>
              </a:rPr>
              <a:t>HiveQL</a:t>
            </a:r>
            <a:endParaRPr lang="en-US" sz="3528" dirty="0">
              <a:gradFill>
                <a:gsLst>
                  <a:gs pos="2917">
                    <a:schemeClr val="tx1"/>
                  </a:gs>
                  <a:gs pos="30000">
                    <a:schemeClr val="tx1"/>
                  </a:gs>
                </a:gsLst>
                <a:lin ang="5400000" scaled="0"/>
              </a:gradFill>
            </a:endParaRPr>
          </a:p>
          <a:p>
            <a:pPr>
              <a:lnSpc>
                <a:spcPct val="90000"/>
              </a:lnSpc>
              <a:spcAft>
                <a:spcPts val="588"/>
              </a:spcAft>
            </a:pPr>
            <a:r>
              <a:rPr lang="en-US" sz="3528" dirty="0">
                <a:gradFill>
                  <a:gsLst>
                    <a:gs pos="2917">
                      <a:schemeClr val="tx1"/>
                    </a:gs>
                    <a:gs pos="30000">
                      <a:schemeClr val="tx1"/>
                    </a:gs>
                  </a:gsLst>
                  <a:lin ang="5400000" scaled="0"/>
                </a:gradFill>
              </a:rPr>
              <a:t>Impala</a:t>
            </a:r>
          </a:p>
        </p:txBody>
      </p:sp>
    </p:spTree>
    <p:extLst>
      <p:ext uri="{BB962C8B-B14F-4D97-AF65-F5344CB8AC3E}">
        <p14:creationId xmlns:p14="http://schemas.microsoft.com/office/powerpoint/2010/main" val="67675842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Hive vs. Impala</a:t>
            </a:r>
            <a:endParaRPr lang="en-US" dirty="0"/>
          </a:p>
        </p:txBody>
      </p:sp>
      <p:graphicFrame>
        <p:nvGraphicFramePr>
          <p:cNvPr id="6" name="Table 5"/>
          <p:cNvGraphicFramePr>
            <a:graphicFrameLocks noGrp="1"/>
          </p:cNvGraphicFramePr>
          <p:nvPr>
            <p:extLst/>
          </p:nvPr>
        </p:nvGraphicFramePr>
        <p:xfrm>
          <a:off x="1255032" y="1815874"/>
          <a:ext cx="8841864" cy="3092228"/>
        </p:xfrm>
        <a:graphic>
          <a:graphicData uri="http://schemas.openxmlformats.org/drawingml/2006/table">
            <a:tbl>
              <a:tblPr firstRow="1" bandRow="1">
                <a:tableStyleId>{5C22544A-7EE6-4342-B048-85BDC9FD1C3A}</a:tableStyleId>
              </a:tblPr>
              <a:tblGrid>
                <a:gridCol w="4838001"/>
                <a:gridCol w="2001931"/>
                <a:gridCol w="2001932"/>
              </a:tblGrid>
              <a:tr h="582921">
                <a:tc>
                  <a:txBody>
                    <a:bodyPr/>
                    <a:lstStyle/>
                    <a:p>
                      <a:r>
                        <a:rPr lang="en-US" sz="3100" dirty="0" smtClean="0"/>
                        <a:t>Query Type</a:t>
                      </a:r>
                      <a:endParaRPr lang="en-US" sz="3100" dirty="0"/>
                    </a:p>
                  </a:txBody>
                  <a:tcPr marL="89619" marR="89619" marT="44810" marB="44810"/>
                </a:tc>
                <a:tc>
                  <a:txBody>
                    <a:bodyPr/>
                    <a:lstStyle/>
                    <a:p>
                      <a:r>
                        <a:rPr lang="en-US" sz="3100" dirty="0" smtClean="0"/>
                        <a:t>Tech</a:t>
                      </a:r>
                      <a:endParaRPr lang="en-US" sz="3100" dirty="0"/>
                    </a:p>
                  </a:txBody>
                  <a:tcPr marL="89619" marR="89619" marT="44810" marB="44810"/>
                </a:tc>
                <a:tc>
                  <a:txBody>
                    <a:bodyPr/>
                    <a:lstStyle/>
                    <a:p>
                      <a:r>
                        <a:rPr lang="en-US" sz="3100" baseline="0" dirty="0" smtClean="0"/>
                        <a:t>Query</a:t>
                      </a:r>
                      <a:endParaRPr lang="en-US" sz="3100" dirty="0"/>
                    </a:p>
                  </a:txBody>
                  <a:tcPr marL="89619" marR="89619" marT="44810" marB="44810"/>
                </a:tc>
              </a:tr>
              <a:tr h="582921">
                <a:tc>
                  <a:txBody>
                    <a:bodyPr/>
                    <a:lstStyle/>
                    <a:p>
                      <a:r>
                        <a:rPr lang="en-US" sz="3100" dirty="0" smtClean="0"/>
                        <a:t>Select</a:t>
                      </a:r>
                      <a:r>
                        <a:rPr lang="en-US" sz="3100" baseline="0" dirty="0" smtClean="0"/>
                        <a:t> * [] limit 10;</a:t>
                      </a:r>
                      <a:endParaRPr lang="en-US" sz="3100" dirty="0"/>
                    </a:p>
                  </a:txBody>
                  <a:tcPr marL="89619" marR="89619" marT="44810" marB="44810"/>
                </a:tc>
                <a:tc>
                  <a:txBody>
                    <a:bodyPr/>
                    <a:lstStyle/>
                    <a:p>
                      <a:r>
                        <a:rPr lang="en-US" sz="3100" dirty="0" smtClean="0"/>
                        <a:t>Hive</a:t>
                      </a:r>
                      <a:endParaRPr lang="en-US" sz="3100" dirty="0"/>
                    </a:p>
                  </a:txBody>
                  <a:tcPr marL="89619" marR="89619" marT="44810" marB="44810"/>
                </a:tc>
                <a:tc>
                  <a:txBody>
                    <a:bodyPr/>
                    <a:lstStyle/>
                    <a:p>
                      <a:r>
                        <a:rPr lang="en-US" sz="3100" dirty="0" smtClean="0"/>
                        <a:t>7.388s</a:t>
                      </a:r>
                      <a:endParaRPr lang="en-US" sz="3100" dirty="0"/>
                    </a:p>
                  </a:txBody>
                  <a:tcPr marL="89619" marR="89619" marT="44810" marB="44810"/>
                </a:tc>
              </a:tr>
              <a:tr h="582921">
                <a:tc>
                  <a:txBody>
                    <a:bodyPr/>
                    <a:lstStyle/>
                    <a:p>
                      <a:endParaRPr lang="en-US" sz="3100" dirty="0"/>
                    </a:p>
                  </a:txBody>
                  <a:tcPr marL="89619" marR="89619" marT="44810" marB="44810"/>
                </a:tc>
                <a:tc>
                  <a:txBody>
                    <a:bodyPr/>
                    <a:lstStyle/>
                    <a:p>
                      <a:r>
                        <a:rPr lang="en-US" sz="3100" dirty="0" smtClean="0"/>
                        <a:t>Impala</a:t>
                      </a:r>
                      <a:endParaRPr lang="en-US" sz="3100" dirty="0"/>
                    </a:p>
                  </a:txBody>
                  <a:tcPr marL="89619" marR="89619" marT="44810" marB="44810"/>
                </a:tc>
                <a:tc>
                  <a:txBody>
                    <a:bodyPr/>
                    <a:lstStyle/>
                    <a:p>
                      <a:r>
                        <a:rPr lang="en-US" sz="3100" dirty="0" smtClean="0"/>
                        <a:t>0.26s</a:t>
                      </a:r>
                      <a:endParaRPr lang="en-US" sz="3100" dirty="0"/>
                    </a:p>
                  </a:txBody>
                  <a:tcPr marL="89619" marR="89619" marT="44810" marB="44810"/>
                </a:tc>
              </a:tr>
              <a:tr h="760544">
                <a:tc>
                  <a:txBody>
                    <a:bodyPr/>
                    <a:lstStyle/>
                    <a:p>
                      <a:r>
                        <a:rPr lang="en-US" sz="3100" dirty="0" smtClean="0"/>
                        <a:t>Select count(*)</a:t>
                      </a:r>
                      <a:r>
                        <a:rPr lang="en-US" sz="3100" baseline="0" dirty="0" smtClean="0"/>
                        <a:t> from []</a:t>
                      </a:r>
                      <a:endParaRPr lang="en-US" sz="3100" dirty="0"/>
                    </a:p>
                  </a:txBody>
                  <a:tcPr marL="89619" marR="89619" marT="44810" marB="44810"/>
                </a:tc>
                <a:tc>
                  <a:txBody>
                    <a:bodyPr/>
                    <a:lstStyle/>
                    <a:p>
                      <a:r>
                        <a:rPr lang="en-US" sz="3100" dirty="0" smtClean="0"/>
                        <a:t>Hive</a:t>
                      </a:r>
                      <a:endParaRPr lang="en-US" sz="3100" dirty="0"/>
                    </a:p>
                  </a:txBody>
                  <a:tcPr marL="89619" marR="89619" marT="44810" marB="44810"/>
                </a:tc>
                <a:tc>
                  <a:txBody>
                    <a:bodyPr/>
                    <a:lstStyle/>
                    <a:p>
                      <a:r>
                        <a:rPr lang="en-US" sz="3100" dirty="0" smtClean="0"/>
                        <a:t>47.289s</a:t>
                      </a:r>
                      <a:endParaRPr lang="en-US" sz="3100" dirty="0"/>
                    </a:p>
                  </a:txBody>
                  <a:tcPr marL="89619" marR="89619" marT="44810" marB="44810"/>
                </a:tc>
              </a:tr>
              <a:tr h="582921">
                <a:tc>
                  <a:txBody>
                    <a:bodyPr/>
                    <a:lstStyle/>
                    <a:p>
                      <a:endParaRPr lang="en-US" sz="3100" dirty="0"/>
                    </a:p>
                  </a:txBody>
                  <a:tcPr marL="89619" marR="89619" marT="44810" marB="44810"/>
                </a:tc>
                <a:tc>
                  <a:txBody>
                    <a:bodyPr/>
                    <a:lstStyle/>
                    <a:p>
                      <a:r>
                        <a:rPr lang="en-US" sz="3100" dirty="0" smtClean="0"/>
                        <a:t>Impala</a:t>
                      </a:r>
                      <a:endParaRPr lang="en-US" sz="3100" dirty="0"/>
                    </a:p>
                  </a:txBody>
                  <a:tcPr marL="89619" marR="89619" marT="44810" marB="44810"/>
                </a:tc>
                <a:tc>
                  <a:txBody>
                    <a:bodyPr/>
                    <a:lstStyle/>
                    <a:p>
                      <a:r>
                        <a:rPr lang="en-US" sz="3100" dirty="0" smtClean="0"/>
                        <a:t>0.23s</a:t>
                      </a:r>
                      <a:endParaRPr lang="en-US" sz="3100" dirty="0"/>
                    </a:p>
                  </a:txBody>
                  <a:tcPr marL="89619" marR="89619" marT="44810" marB="44810"/>
                </a:tc>
              </a:tr>
            </a:tbl>
          </a:graphicData>
        </a:graphic>
      </p:graphicFrame>
    </p:spTree>
    <p:extLst>
      <p:ext uri="{BB962C8B-B14F-4D97-AF65-F5344CB8AC3E}">
        <p14:creationId xmlns:p14="http://schemas.microsoft.com/office/powerpoint/2010/main" val="125482653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0758" y="1667019"/>
            <a:ext cx="5605650" cy="3503186"/>
            <a:chOff x="2272947" y="1995492"/>
            <a:chExt cx="5607111"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799" kern="0" dirty="0">
                  <a:solidFill>
                    <a:prstClr val="white"/>
                  </a:solidFill>
                  <a:latin typeface="Segoe UI Light" pitchFamily="34" charset="0"/>
                  <a:cs typeface="Arial"/>
                </a:rPr>
                <a:t>             </a:t>
              </a:r>
              <a:r>
                <a:rPr lang="en-US" altLang="zh-CN" sz="3199" kern="0" dirty="0">
                  <a:solidFill>
                    <a:prstClr val="white"/>
                  </a:solidFill>
                  <a:latin typeface="Segoe UI Light" pitchFamily="34" charset="0"/>
                  <a:cs typeface="Arial"/>
                </a:rPr>
                <a:t> </a:t>
              </a:r>
              <a:r>
                <a:rPr lang="zh-CN" altLang="en-US" sz="2000" b="1" kern="0" dirty="0">
                  <a:solidFill>
                    <a:prstClr val="white"/>
                  </a:solidFill>
                  <a:latin typeface="Segoe UI Light" pitchFamily="34" charset="0"/>
                  <a:cs typeface="Arial"/>
                </a:rPr>
                <a:t>         </a:t>
              </a:r>
              <a:r>
                <a:rPr lang="en-US" altLang="zh-CN" sz="3199" b="1" kern="0" dirty="0">
                  <a:solidFill>
                    <a:prstClr val="white"/>
                  </a:solidFill>
                  <a:latin typeface="Segoe UI Light" pitchFamily="34" charset="0"/>
                  <a:cs typeface="Arial"/>
                </a:rPr>
                <a:t>Internet of things</a:t>
              </a:r>
            </a:p>
          </p:txBody>
        </p:sp>
        <p:sp>
          <p:nvSpPr>
            <p:cNvPr id="34" name="TextBox 33"/>
            <p:cNvSpPr txBox="1"/>
            <p:nvPr/>
          </p:nvSpPr>
          <p:spPr>
            <a:xfrm>
              <a:off x="6331550" y="2579483"/>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2972766"/>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098139"/>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266993"/>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813112"/>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245160"/>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666091"/>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266993"/>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579483"/>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408328"/>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0756" y="2541727"/>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0755" y="3421346"/>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1026" y="1011757"/>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sz="1800" dirty="0" smtClean="0">
                      <a:solidFill>
                        <a:prstClr val="white"/>
                      </a:solidFill>
                      <a:latin typeface="Segoe UI Light" pitchFamily="34" charset="0"/>
                      <a:cs typeface="Arial Bold"/>
                    </a:rPr>
                    <a:t>      </a:t>
                  </a:r>
                  <a:r>
                    <a:rPr lang="en-US" b="1" dirty="0" smtClean="0">
                      <a:solidFill>
                        <a:prstClr val="white"/>
                      </a:solidFill>
                      <a:latin typeface="Segoe UI Light" pitchFamily="34" charset="0"/>
                      <a:cs typeface="Arial Bold"/>
                    </a:rPr>
                    <a:t>Velocity - Variety  -  variability </a:t>
                  </a:r>
                  <a:endParaRPr lang="en-US" b="1" dirty="0">
                    <a:solidFill>
                      <a:prstClr val="white"/>
                    </a:solidFill>
                    <a:latin typeface="Segoe UI Light" pitchFamily="34" charset="0"/>
                    <a:cs typeface="Arial Bold"/>
                  </a:endParaRP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sz="1800"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6892" y="6386492"/>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2175" y="6381441"/>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099358" y="6375451"/>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8096" y="6380560"/>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2326919" y="6452373"/>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0754" y="5804938"/>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71" name="矩形 14"/>
          <p:cNvSpPr/>
          <p:nvPr/>
        </p:nvSpPr>
        <p:spPr>
          <a:xfrm>
            <a:off x="5868920" y="5804937"/>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3199" kern="0" dirty="0">
                <a:solidFill>
                  <a:prstClr val="white"/>
                </a:solidFill>
                <a:latin typeface="Segoe UI Light" pitchFamily="34" charset="0"/>
                <a:cs typeface="Arial"/>
              </a:rPr>
              <a:t>  WEB 2.0</a:t>
            </a:r>
          </a:p>
        </p:txBody>
      </p:sp>
      <p:sp>
        <p:nvSpPr>
          <p:cNvPr id="81" name="矩形 16"/>
          <p:cNvSpPr/>
          <p:nvPr/>
        </p:nvSpPr>
        <p:spPr>
          <a:xfrm>
            <a:off x="7469395" y="5804645"/>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zh-CN" altLang="en-US" sz="2000" b="1" kern="0" dirty="0">
                <a:solidFill>
                  <a:prstClr val="white"/>
                </a:solidFill>
                <a:latin typeface="Segoe UI Light" pitchFamily="34" charset="0"/>
                <a:cs typeface="Arial"/>
              </a:rPr>
              <a:t>   </a:t>
            </a:r>
            <a:r>
              <a:rPr lang="en-US" altLang="zh-CN" sz="2000" b="1" kern="0" dirty="0">
                <a:solidFill>
                  <a:prstClr val="white"/>
                </a:solidFill>
                <a:latin typeface="Segoe UI Light" pitchFamily="34" charset="0"/>
                <a:cs typeface="Arial"/>
              </a:rPr>
              <a:t>Internet of things</a:t>
            </a:r>
            <a:endParaRPr lang="en-US" altLang="zh-CN" sz="16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574434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3809" y="2044049"/>
            <a:ext cx="11418490" cy="2329420"/>
          </a:xfrm>
        </p:spPr>
        <p:txBody>
          <a:bodyPr/>
          <a:lstStyle/>
          <a:p>
            <a:r>
              <a:rPr lang="en-US" dirty="0" smtClean="0"/>
              <a:t>Storm / Kafka</a:t>
            </a:r>
            <a:br>
              <a:rPr lang="en-US" dirty="0" smtClean="0"/>
            </a:br>
            <a:r>
              <a:rPr lang="en-US" sz="6861" dirty="0"/>
              <a:t>Real-time Streaming</a:t>
            </a:r>
          </a:p>
        </p:txBody>
      </p:sp>
    </p:spTree>
    <p:extLst>
      <p:ext uri="{BB962C8B-B14F-4D97-AF65-F5344CB8AC3E}">
        <p14:creationId xmlns:p14="http://schemas.microsoft.com/office/powerpoint/2010/main" val="7913162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066" y="738659"/>
            <a:ext cx="11149013" cy="4298356"/>
          </a:xfrm>
        </p:spPr>
        <p:txBody>
          <a:bodyPr/>
          <a:lstStyle/>
          <a:p>
            <a:endParaRPr lang="en-US" sz="3724" dirty="0"/>
          </a:p>
          <a:p>
            <a:pPr marL="571386" indent="-571386">
              <a:buFont typeface="Arial"/>
              <a:buChar char="•"/>
            </a:pPr>
            <a:r>
              <a:rPr lang="en-US" sz="3724" dirty="0"/>
              <a:t>Developed and currently used by twitter</a:t>
            </a:r>
          </a:p>
          <a:p>
            <a:pPr marL="571386" indent="-571386">
              <a:buFont typeface="Arial"/>
              <a:buChar char="•"/>
            </a:pPr>
            <a:r>
              <a:rPr lang="en-US" sz="3724" dirty="0"/>
              <a:t>Guaranteed data processing </a:t>
            </a:r>
            <a:r>
              <a:rPr lang="en-US" sz="3724" dirty="0" smtClean="0"/>
              <a:t>(replay </a:t>
            </a:r>
            <a:r>
              <a:rPr lang="en-US" sz="3724" dirty="0"/>
              <a:t>if incomplete )</a:t>
            </a:r>
          </a:p>
          <a:p>
            <a:pPr marL="571386" indent="-571386">
              <a:buFont typeface="Arial"/>
              <a:buChar char="•"/>
            </a:pPr>
            <a:r>
              <a:rPr lang="en-US" sz="3724" dirty="0"/>
              <a:t>Horizontal scalability</a:t>
            </a:r>
          </a:p>
          <a:p>
            <a:pPr marL="571386" indent="-571386">
              <a:buFont typeface="Arial"/>
              <a:buChar char="•"/>
            </a:pPr>
            <a:r>
              <a:rPr lang="en-US" sz="3724" dirty="0"/>
              <a:t>Fault-tolerance</a:t>
            </a:r>
          </a:p>
          <a:p>
            <a:pPr marL="571386" indent="-571386">
              <a:buFont typeface="Arial"/>
              <a:buChar char="•"/>
            </a:pPr>
            <a:r>
              <a:rPr lang="en-US" sz="3724" dirty="0"/>
              <a:t>Higher level abstraction than message passing</a:t>
            </a:r>
          </a:p>
          <a:p>
            <a:pPr marL="571386" indent="-571386">
              <a:buFont typeface="Arial"/>
              <a:buChar char="•"/>
            </a:pPr>
            <a:r>
              <a:rPr lang="en-US" sz="3724" dirty="0"/>
              <a:t>Experimental Windows Version upon request</a:t>
            </a:r>
          </a:p>
        </p:txBody>
      </p:sp>
      <p:sp>
        <p:nvSpPr>
          <p:cNvPr id="2" name="Title 1"/>
          <p:cNvSpPr>
            <a:spLocks noGrp="1"/>
          </p:cNvSpPr>
          <p:nvPr>
            <p:ph type="title"/>
          </p:nvPr>
        </p:nvSpPr>
        <p:spPr/>
        <p:txBody>
          <a:bodyPr/>
          <a:lstStyle/>
          <a:p>
            <a:r>
              <a:rPr lang="en-US" dirty="0" smtClean="0"/>
              <a:t>Basic Info</a:t>
            </a:r>
            <a:endParaRPr lang="en-US" dirty="0"/>
          </a:p>
        </p:txBody>
      </p:sp>
    </p:spTree>
    <p:extLst>
      <p:ext uri="{BB962C8B-B14F-4D97-AF65-F5344CB8AC3E}">
        <p14:creationId xmlns:p14="http://schemas.microsoft.com/office/powerpoint/2010/main" val="90499071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4" y="1448596"/>
            <a:ext cx="11149013" cy="3553280"/>
          </a:xfrm>
        </p:spPr>
        <p:txBody>
          <a:bodyPr/>
          <a:lstStyle/>
          <a:p>
            <a:pPr marL="571386" indent="-571386">
              <a:buFont typeface="Arial"/>
              <a:buChar char="•"/>
            </a:pPr>
            <a:r>
              <a:rPr lang="en-US" sz="3724" dirty="0"/>
              <a:t>Streams</a:t>
            </a:r>
          </a:p>
          <a:p>
            <a:pPr marL="571386" indent="-571386">
              <a:buFont typeface="Arial"/>
              <a:buChar char="•"/>
            </a:pPr>
            <a:endParaRPr lang="en-US" sz="3724" dirty="0"/>
          </a:p>
          <a:p>
            <a:pPr marL="571386" indent="-571386">
              <a:buFont typeface="Arial"/>
              <a:buChar char="•"/>
            </a:pPr>
            <a:r>
              <a:rPr lang="en-US" sz="3724" dirty="0"/>
              <a:t>Spouts: Source of streams</a:t>
            </a:r>
          </a:p>
          <a:p>
            <a:pPr marL="571386" indent="-571386">
              <a:buFont typeface="Arial"/>
              <a:buChar char="•"/>
            </a:pPr>
            <a:r>
              <a:rPr lang="en-US" sz="3724" dirty="0"/>
              <a:t>Bolts: Functions, Filters, Aggregation, Joins, DB R/W</a:t>
            </a:r>
          </a:p>
          <a:p>
            <a:pPr marL="571386" indent="-571386">
              <a:buFont typeface="Arial"/>
              <a:buChar char="•"/>
            </a:pPr>
            <a:r>
              <a:rPr lang="en-US" sz="3724" dirty="0"/>
              <a:t>Topologies: Grouping of Spouts and Bolts</a:t>
            </a:r>
          </a:p>
        </p:txBody>
      </p:sp>
      <p:sp>
        <p:nvSpPr>
          <p:cNvPr id="2" name="Title 1"/>
          <p:cNvSpPr>
            <a:spLocks noGrp="1"/>
          </p:cNvSpPr>
          <p:nvPr>
            <p:ph type="title"/>
          </p:nvPr>
        </p:nvSpPr>
        <p:spPr/>
        <p:txBody>
          <a:bodyPr/>
          <a:lstStyle/>
          <a:p>
            <a:r>
              <a:rPr lang="en-US" dirty="0" smtClean="0"/>
              <a:t>STORM Concepts</a:t>
            </a:r>
            <a:endParaRPr lang="en-US" dirty="0"/>
          </a:p>
        </p:txBody>
      </p:sp>
      <p:sp>
        <p:nvSpPr>
          <p:cNvPr id="4" name="Rectangle 3"/>
          <p:cNvSpPr/>
          <p:nvPr/>
        </p:nvSpPr>
        <p:spPr bwMode="auto">
          <a:xfrm>
            <a:off x="3226631"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5" name="Rectangle 4"/>
          <p:cNvSpPr/>
          <p:nvPr/>
        </p:nvSpPr>
        <p:spPr bwMode="auto">
          <a:xfrm>
            <a:off x="4660522"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6" name="Rectangle 5"/>
          <p:cNvSpPr/>
          <p:nvPr/>
        </p:nvSpPr>
        <p:spPr bwMode="auto">
          <a:xfrm>
            <a:off x="6110245"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7" name="Rectangle 6"/>
          <p:cNvSpPr/>
          <p:nvPr/>
        </p:nvSpPr>
        <p:spPr bwMode="auto">
          <a:xfrm>
            <a:off x="7559969"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8" name="Rectangle 7"/>
          <p:cNvSpPr/>
          <p:nvPr/>
        </p:nvSpPr>
        <p:spPr bwMode="auto">
          <a:xfrm>
            <a:off x="9009693"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cxnSp>
        <p:nvCxnSpPr>
          <p:cNvPr id="10" name="Straight Arrow Connector 9"/>
          <p:cNvCxnSpPr/>
          <p:nvPr/>
        </p:nvCxnSpPr>
        <p:spPr>
          <a:xfrm>
            <a:off x="3226632" y="2174346"/>
            <a:ext cx="7079834"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59726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Topology: Network of Spouts and Bolts</a:t>
            </a:r>
            <a:endParaRPr lang="en-US" dirty="0"/>
          </a:p>
        </p:txBody>
      </p:sp>
      <p:sp>
        <p:nvSpPr>
          <p:cNvPr id="8" name="Lightning Bolt 7"/>
          <p:cNvSpPr/>
          <p:nvPr/>
        </p:nvSpPr>
        <p:spPr bwMode="auto">
          <a:xfrm>
            <a:off x="4929377" y="1457400"/>
            <a:ext cx="1344272" cy="1075418"/>
          </a:xfrm>
          <a:prstGeom prst="lightningBol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355" y="1671867"/>
            <a:ext cx="1344272" cy="1363431"/>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355" y="3517087"/>
            <a:ext cx="1344272" cy="1363431"/>
          </a:xfrm>
          <a:prstGeom prst="rect">
            <a:avLst/>
          </a:prstGeom>
        </p:spPr>
      </p:pic>
      <p:cxnSp>
        <p:nvCxnSpPr>
          <p:cNvPr id="14" name="Straight Arrow Connector 13"/>
          <p:cNvCxnSpPr/>
          <p:nvPr/>
        </p:nvCxnSpPr>
        <p:spPr>
          <a:xfrm flipV="1">
            <a:off x="2857884" y="1985133"/>
            <a:ext cx="2071492" cy="44253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57885" y="3429000"/>
            <a:ext cx="2250727" cy="53771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57885" y="4377417"/>
            <a:ext cx="2250727" cy="752797"/>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95573" y="2112377"/>
            <a:ext cx="2221287" cy="557649"/>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273648" y="3102258"/>
            <a:ext cx="2076155" cy="532096"/>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095573" y="4880519"/>
            <a:ext cx="2404875" cy="460662"/>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Lightning Bolt 35"/>
          <p:cNvSpPr/>
          <p:nvPr/>
        </p:nvSpPr>
        <p:spPr bwMode="auto">
          <a:xfrm>
            <a:off x="8345141" y="2353582"/>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7" name="Lightning Bolt 36"/>
          <p:cNvSpPr/>
          <p:nvPr/>
        </p:nvSpPr>
        <p:spPr bwMode="auto">
          <a:xfrm>
            <a:off x="4950060" y="4592505"/>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8" name="Lightning Bolt 37"/>
          <p:cNvSpPr/>
          <p:nvPr/>
        </p:nvSpPr>
        <p:spPr bwMode="auto">
          <a:xfrm>
            <a:off x="5018995" y="3098700"/>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9" name="Lightning Bolt 38"/>
          <p:cNvSpPr/>
          <p:nvPr/>
        </p:nvSpPr>
        <p:spPr bwMode="auto">
          <a:xfrm>
            <a:off x="8500448" y="4449556"/>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41" name="Rectangle 40"/>
          <p:cNvSpPr/>
          <p:nvPr/>
        </p:nvSpPr>
        <p:spPr bwMode="auto">
          <a:xfrm rot="20838986">
            <a:off x="2886165" y="1704246"/>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stream</a:t>
            </a:r>
          </a:p>
        </p:txBody>
      </p:sp>
    </p:spTree>
    <p:extLst>
      <p:ext uri="{BB962C8B-B14F-4D97-AF65-F5344CB8AC3E}">
        <p14:creationId xmlns:p14="http://schemas.microsoft.com/office/powerpoint/2010/main" val="365292310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70" y="1187258"/>
            <a:ext cx="10575004" cy="999184"/>
          </a:xfrm>
        </p:spPr>
        <p:txBody>
          <a:bodyPr/>
          <a:lstStyle/>
          <a:p>
            <a:r>
              <a:rPr lang="en-US" sz="5881" dirty="0"/>
              <a:t>Demo: </a:t>
            </a:r>
            <a:r>
              <a:rPr lang="en-US" sz="5881" dirty="0" smtClean="0"/>
              <a:t>STORM</a:t>
            </a:r>
            <a:endParaRPr lang="en-US" sz="5881" dirty="0"/>
          </a:p>
        </p:txBody>
      </p:sp>
      <p:sp>
        <p:nvSpPr>
          <p:cNvPr id="5" name="Text Placeholder 4"/>
          <p:cNvSpPr>
            <a:spLocks noGrp="1"/>
          </p:cNvSpPr>
          <p:nvPr>
            <p:ph type="body" sz="quarter" idx="12"/>
          </p:nvPr>
        </p:nvSpPr>
        <p:spPr/>
        <p:txBody>
          <a:bodyPr/>
          <a:lstStyle/>
          <a:p>
            <a:r>
              <a:rPr lang="en-US" dirty="0" smtClean="0"/>
              <a:t> </a:t>
            </a:r>
            <a:endParaRPr lang="en-US" dirty="0"/>
          </a:p>
        </p:txBody>
      </p:sp>
    </p:spTree>
    <p:extLst>
      <p:ext uri="{BB962C8B-B14F-4D97-AF65-F5344CB8AC3E}">
        <p14:creationId xmlns:p14="http://schemas.microsoft.com/office/powerpoint/2010/main" val="188349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grouping</a:t>
            </a:r>
            <a:endParaRPr lang="en-US" dirty="0"/>
          </a:p>
        </p:txBody>
      </p:sp>
      <p:sp>
        <p:nvSpPr>
          <p:cNvPr id="3" name="Text Placeholder 2"/>
          <p:cNvSpPr>
            <a:spLocks noGrp="1"/>
          </p:cNvSpPr>
          <p:nvPr>
            <p:ph type="body" sz="quarter" idx="10"/>
          </p:nvPr>
        </p:nvSpPr>
        <p:spPr>
          <a:xfrm>
            <a:off x="269170" y="1190077"/>
            <a:ext cx="11652805" cy="3058530"/>
          </a:xfrm>
        </p:spPr>
        <p:txBody>
          <a:bodyPr/>
          <a:lstStyle/>
          <a:p>
            <a:endParaRPr lang="en-US" dirty="0" smtClean="0"/>
          </a:p>
          <a:p>
            <a:pPr marL="560127" indent="-560127">
              <a:buFont typeface="Arial" panose="020B0604020202020204" pitchFamily="34" charset="0"/>
              <a:buChar char="•"/>
            </a:pPr>
            <a:r>
              <a:rPr lang="en-US" dirty="0" smtClean="0"/>
              <a:t>Shuffle grouping:  pick a random task</a:t>
            </a:r>
          </a:p>
          <a:p>
            <a:pPr marL="560127" indent="-560127">
              <a:buFont typeface="Arial" panose="020B0604020202020204" pitchFamily="34" charset="0"/>
              <a:buChar char="•"/>
            </a:pPr>
            <a:r>
              <a:rPr lang="en-US" dirty="0" smtClean="0"/>
              <a:t>Fields grouping: mod hashing on a subset of tuple fields</a:t>
            </a:r>
          </a:p>
          <a:p>
            <a:pPr marL="560127" indent="-560127">
              <a:buFont typeface="Arial" panose="020B0604020202020204" pitchFamily="34" charset="0"/>
              <a:buChar char="•"/>
            </a:pPr>
            <a:r>
              <a:rPr lang="en-US" dirty="0" smtClean="0"/>
              <a:t>All grouping: send to all tasks</a:t>
            </a:r>
          </a:p>
          <a:p>
            <a:pPr marL="560127" indent="-560127">
              <a:buFont typeface="Arial" panose="020B0604020202020204" pitchFamily="34" charset="0"/>
              <a:buChar char="•"/>
            </a:pPr>
            <a:r>
              <a:rPr lang="en-US" dirty="0" smtClean="0"/>
              <a:t>Global grouping:  pick task with lowest ID</a:t>
            </a:r>
            <a:endParaRPr lang="en-US" dirty="0"/>
          </a:p>
        </p:txBody>
      </p:sp>
    </p:spTree>
    <p:extLst>
      <p:ext uri="{BB962C8B-B14F-4D97-AF65-F5344CB8AC3E}">
        <p14:creationId xmlns:p14="http://schemas.microsoft.com/office/powerpoint/2010/main" val="369218809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Spark/Shark</a:t>
            </a:r>
            <a:endParaRPr lang="en-US" dirty="0">
              <a:solidFill>
                <a:schemeClr val="bg1"/>
              </a:solidFill>
            </a:endParaRPr>
          </a:p>
        </p:txBody>
      </p:sp>
      <p:sp>
        <p:nvSpPr>
          <p:cNvPr id="2" name="TextBox 1"/>
          <p:cNvSpPr txBox="1"/>
          <p:nvPr/>
        </p:nvSpPr>
        <p:spPr>
          <a:xfrm>
            <a:off x="448984" y="3518619"/>
            <a:ext cx="11489068" cy="1423777"/>
          </a:xfrm>
          <a:prstGeom prst="rect">
            <a:avLst/>
          </a:prstGeom>
          <a:noFill/>
        </p:spPr>
        <p:txBody>
          <a:bodyPr wrap="none" lIns="179238" tIns="143391" rIns="179238" bIns="143391" rtlCol="0">
            <a:spAutoFit/>
          </a:bodyPr>
          <a:lstStyle/>
          <a:p>
            <a:pPr marL="0" lvl="1">
              <a:lnSpc>
                <a:spcPct val="90000"/>
              </a:lnSpc>
              <a:spcAft>
                <a:spcPts val="588"/>
              </a:spcAft>
            </a:pPr>
            <a:r>
              <a:rPr lang="en-US" sz="2352" dirty="0">
                <a:solidFill>
                  <a:schemeClr val="bg1"/>
                </a:solidFill>
              </a:rPr>
              <a:t>Note, the next section of slides are almost verbatim copies of </a:t>
            </a:r>
            <a:r>
              <a:rPr lang="en-US" sz="2352" dirty="0" err="1">
                <a:solidFill>
                  <a:schemeClr val="bg1"/>
                </a:solidFill>
              </a:rPr>
              <a:t>Matei</a:t>
            </a:r>
            <a:r>
              <a:rPr lang="en-US" sz="2352" dirty="0">
                <a:solidFill>
                  <a:schemeClr val="bg1"/>
                </a:solidFill>
              </a:rPr>
              <a:t> </a:t>
            </a:r>
            <a:r>
              <a:rPr lang="en-US" sz="2352" dirty="0" err="1">
                <a:solidFill>
                  <a:schemeClr val="bg1"/>
                </a:solidFill>
              </a:rPr>
              <a:t>Zaharia’s</a:t>
            </a:r>
            <a:r>
              <a:rPr lang="en-US" sz="2352" dirty="0">
                <a:solidFill>
                  <a:schemeClr val="bg1"/>
                </a:solidFill>
              </a:rPr>
              <a:t> slides</a:t>
            </a:r>
            <a:endParaRPr lang="en-US" sz="2352" dirty="0">
              <a:solidFill>
                <a:schemeClr val="bg1"/>
              </a:solidFill>
              <a:hlinkClick r:id=""/>
            </a:endParaRPr>
          </a:p>
          <a:p>
            <a:pPr marL="0" lvl="1">
              <a:lnSpc>
                <a:spcPct val="90000"/>
              </a:lnSpc>
              <a:spcAft>
                <a:spcPts val="588"/>
              </a:spcAft>
            </a:pPr>
            <a:r>
              <a:rPr lang="en-US" sz="2352" dirty="0">
                <a:solidFill>
                  <a:schemeClr val="bg1"/>
                </a:solidFill>
                <a:hlinkClick r:id=""/>
              </a:rPr>
              <a:t>Spark </a:t>
            </a:r>
            <a:r>
              <a:rPr lang="en-US" sz="2352" dirty="0">
                <a:solidFill>
                  <a:schemeClr val="bg1"/>
                </a:solidFill>
                <a:hlinkClick r:id="rId2"/>
              </a:rPr>
              <a:t>and Shark: High-Speed In-Memory Analytics</a:t>
            </a:r>
            <a:r>
              <a:rPr lang="en-US" sz="2352" dirty="0">
                <a:solidFill>
                  <a:schemeClr val="bg1"/>
                </a:solidFill>
              </a:rPr>
              <a:t>  </a:t>
            </a:r>
          </a:p>
          <a:p>
            <a:pPr marL="0" lvl="1">
              <a:lnSpc>
                <a:spcPct val="90000"/>
              </a:lnSpc>
              <a:spcAft>
                <a:spcPts val="588"/>
              </a:spcAft>
            </a:pPr>
            <a:r>
              <a:rPr lang="en-US" sz="2352" dirty="0">
                <a:solidFill>
                  <a:schemeClr val="bg1"/>
                </a:solidFill>
              </a:rPr>
              <a:t> </a:t>
            </a:r>
          </a:p>
        </p:txBody>
      </p:sp>
    </p:spTree>
    <p:extLst>
      <p:ext uri="{BB962C8B-B14F-4D97-AF65-F5344CB8AC3E}">
        <p14:creationId xmlns:p14="http://schemas.microsoft.com/office/powerpoint/2010/main" val="381777886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Spark / Shark?</a:t>
            </a:r>
            <a:endParaRPr lang="en-US" dirty="0"/>
          </a:p>
        </p:txBody>
      </p:sp>
      <p:sp>
        <p:nvSpPr>
          <p:cNvPr id="4" name="Text Placeholder 3"/>
          <p:cNvSpPr>
            <a:spLocks noGrp="1"/>
          </p:cNvSpPr>
          <p:nvPr>
            <p:ph type="body" sz="quarter" idx="10"/>
          </p:nvPr>
        </p:nvSpPr>
        <p:spPr>
          <a:xfrm>
            <a:off x="269169" y="1190078"/>
            <a:ext cx="11650488" cy="4717189"/>
          </a:xfrm>
        </p:spPr>
        <p:txBody>
          <a:bodyPr/>
          <a:lstStyle/>
          <a:p>
            <a:r>
              <a:rPr lang="en-US" sz="3528" dirty="0">
                <a:solidFill>
                  <a:schemeClr val="tx1"/>
                </a:solidFill>
              </a:rPr>
              <a:t>Spark</a:t>
            </a:r>
          </a:p>
          <a:p>
            <a:pPr marL="560127" indent="-560127">
              <a:buFont typeface="Arial"/>
              <a:buChar char="•"/>
            </a:pPr>
            <a:r>
              <a:rPr lang="en-US" sz="2744" dirty="0"/>
              <a:t>Fast </a:t>
            </a:r>
            <a:r>
              <a:rPr lang="en-US" sz="2744" dirty="0" err="1"/>
              <a:t>MapReduce</a:t>
            </a:r>
            <a:r>
              <a:rPr lang="en-US" sz="2744" dirty="0"/>
              <a:t>-like engine (NOT </a:t>
            </a:r>
            <a:r>
              <a:rPr lang="en-US" sz="2744" dirty="0" err="1"/>
              <a:t>Hadoop</a:t>
            </a:r>
            <a:r>
              <a:rPr lang="en-US" sz="2744" dirty="0"/>
              <a:t>)</a:t>
            </a:r>
          </a:p>
          <a:p>
            <a:pPr marL="560127" indent="-560127">
              <a:buFont typeface="Arial"/>
              <a:buChar char="•"/>
            </a:pPr>
            <a:r>
              <a:rPr lang="en-US" sz="2744" dirty="0"/>
              <a:t>In Memory data storage via RDDs (</a:t>
            </a:r>
            <a:r>
              <a:rPr lang="en-US" sz="2744" dirty="0" err="1"/>
              <a:t>Resiliant</a:t>
            </a:r>
            <a:r>
              <a:rPr lang="en-US" sz="2744" dirty="0"/>
              <a:t> Distributed Datasets)</a:t>
            </a:r>
          </a:p>
          <a:p>
            <a:pPr marL="560127" indent="-560127">
              <a:buFont typeface="Arial"/>
              <a:buChar char="•"/>
            </a:pPr>
            <a:r>
              <a:rPr lang="en-US" sz="2744" dirty="0"/>
              <a:t>Up to 30x faster than Hadoop</a:t>
            </a:r>
          </a:p>
          <a:p>
            <a:pPr marL="560127" indent="-560127">
              <a:buFont typeface="Arial"/>
              <a:buChar char="•"/>
            </a:pPr>
            <a:r>
              <a:rPr lang="en-US" sz="2744" dirty="0"/>
              <a:t>Compatible with </a:t>
            </a:r>
            <a:r>
              <a:rPr lang="en-US" sz="2744" dirty="0" err="1"/>
              <a:t>Hadoop’s</a:t>
            </a:r>
            <a:r>
              <a:rPr lang="en-US" sz="2744" dirty="0"/>
              <a:t> storage APIs (HDFS, </a:t>
            </a:r>
            <a:r>
              <a:rPr lang="en-US" sz="2744" dirty="0" err="1"/>
              <a:t>HBase</a:t>
            </a:r>
            <a:r>
              <a:rPr lang="en-US" sz="2744" dirty="0"/>
              <a:t>, </a:t>
            </a:r>
            <a:r>
              <a:rPr lang="en-US" sz="2744" dirty="0" err="1"/>
              <a:t>SequenceFiles</a:t>
            </a:r>
            <a:r>
              <a:rPr lang="en-US" sz="2744" dirty="0"/>
              <a:t>, etc.)</a:t>
            </a:r>
          </a:p>
          <a:p>
            <a:r>
              <a:rPr lang="en-US" sz="3528" dirty="0">
                <a:solidFill>
                  <a:srgbClr val="FFFFFF"/>
                </a:solidFill>
              </a:rPr>
              <a:t>Shark</a:t>
            </a:r>
          </a:p>
          <a:p>
            <a:pPr marL="448102" indent="-448102">
              <a:buFont typeface="Arial"/>
              <a:buChar char="•"/>
            </a:pPr>
            <a:r>
              <a:rPr lang="en-US" sz="2744" dirty="0"/>
              <a:t>Port of Apache Hive to run on Spark</a:t>
            </a:r>
          </a:p>
          <a:p>
            <a:pPr marL="448102" indent="-448102">
              <a:buFont typeface="Arial"/>
              <a:buChar char="•"/>
            </a:pPr>
            <a:r>
              <a:rPr lang="en-US" sz="2744" dirty="0"/>
              <a:t>Compatible with existing Hive data, </a:t>
            </a:r>
            <a:r>
              <a:rPr lang="en-US" sz="2744" dirty="0" err="1"/>
              <a:t>metastores</a:t>
            </a:r>
            <a:r>
              <a:rPr lang="en-US" sz="2744" dirty="0"/>
              <a:t>, etc.</a:t>
            </a:r>
          </a:p>
          <a:p>
            <a:pPr marL="448102" indent="-448102">
              <a:buFont typeface="Arial"/>
              <a:buChar char="•"/>
            </a:pPr>
            <a:r>
              <a:rPr lang="en-US" sz="2744" dirty="0"/>
              <a:t>Up to 40x faster than Hive (on </a:t>
            </a:r>
            <a:r>
              <a:rPr lang="en-US" sz="2744" dirty="0" err="1"/>
              <a:t>Hadoop</a:t>
            </a:r>
            <a:r>
              <a:rPr lang="en-US" sz="2744" dirty="0"/>
              <a:t>)</a:t>
            </a:r>
          </a:p>
        </p:txBody>
      </p:sp>
    </p:spTree>
    <p:extLst>
      <p:ext uri="{BB962C8B-B14F-4D97-AF65-F5344CB8AC3E}">
        <p14:creationId xmlns:p14="http://schemas.microsoft.com/office/powerpoint/2010/main" val="221190502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16"/>
          <p:cNvSpPr>
            <a:spLocks noGrp="1"/>
          </p:cNvSpPr>
          <p:nvPr>
            <p:ph type="title"/>
          </p:nvPr>
        </p:nvSpPr>
        <p:spPr>
          <a:xfrm>
            <a:off x="609441" y="153719"/>
            <a:ext cx="10969943" cy="936710"/>
          </a:xfrm>
        </p:spPr>
        <p:txBody>
          <a:bodyPr/>
          <a:lstStyle/>
          <a:p>
            <a:r>
              <a:rPr lang="en-US" sz="6273" dirty="0"/>
              <a:t>Data Sharing in </a:t>
            </a:r>
            <a:r>
              <a:rPr lang="en-US" sz="6273" dirty="0" err="1"/>
              <a:t>MapReduce</a:t>
            </a:r>
            <a:endParaRPr lang="en-US" sz="6273" dirty="0"/>
          </a:p>
        </p:txBody>
      </p:sp>
      <p:sp>
        <p:nvSpPr>
          <p:cNvPr id="25" name="Can 24"/>
          <p:cNvSpPr/>
          <p:nvPr/>
        </p:nvSpPr>
        <p:spPr>
          <a:xfrm>
            <a:off x="1414064" y="1855034"/>
            <a:ext cx="1042907" cy="823745"/>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endParaRPr lang="en-US" sz="2646"/>
          </a:p>
        </p:txBody>
      </p:sp>
      <p:cxnSp>
        <p:nvCxnSpPr>
          <p:cNvPr id="26" name="Straight Arrow Connector 25"/>
          <p:cNvCxnSpPr>
            <a:stCxn id="25" idx="4"/>
            <a:endCxn id="29" idx="1"/>
          </p:cNvCxnSpPr>
          <p:nvPr/>
        </p:nvCxnSpPr>
        <p:spPr>
          <a:xfrm>
            <a:off x="2456971" y="2266906"/>
            <a:ext cx="71687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73844" y="2043147"/>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1</a:t>
            </a:r>
          </a:p>
        </p:txBody>
      </p:sp>
      <p:cxnSp>
        <p:nvCxnSpPr>
          <p:cNvPr id="32" name="Straight Arrow Connector 31"/>
          <p:cNvCxnSpPr>
            <a:stCxn id="29" idx="3"/>
          </p:cNvCxnSpPr>
          <p:nvPr/>
        </p:nvCxnSpPr>
        <p:spPr>
          <a:xfrm>
            <a:off x="4386868" y="2266906"/>
            <a:ext cx="66185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9" idx="1"/>
          </p:cNvCxnSpPr>
          <p:nvPr/>
        </p:nvCxnSpPr>
        <p:spPr>
          <a:xfrm flipV="1">
            <a:off x="6096166" y="2266907"/>
            <a:ext cx="716874" cy="518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813039" y="2043147"/>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2</a:t>
            </a:r>
          </a:p>
        </p:txBody>
      </p:sp>
      <p:cxnSp>
        <p:nvCxnSpPr>
          <p:cNvPr id="42" name="Straight Arrow Connector 41"/>
          <p:cNvCxnSpPr>
            <a:stCxn id="39" idx="3"/>
          </p:cNvCxnSpPr>
          <p:nvPr/>
        </p:nvCxnSpPr>
        <p:spPr>
          <a:xfrm>
            <a:off x="8026063" y="2266906"/>
            <a:ext cx="66185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9713369" y="2272091"/>
            <a:ext cx="71687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0426793" y="2048331"/>
            <a:ext cx="968650" cy="517103"/>
          </a:xfrm>
          <a:prstGeom prst="rect">
            <a:avLst/>
          </a:prstGeom>
          <a:noFill/>
        </p:spPr>
        <p:txBody>
          <a:bodyPr wrap="square" lIns="108815" tIns="54408" rIns="108815" bIns="54408" rtlCol="0">
            <a:spAutoFit/>
          </a:bodyPr>
          <a:lstStyle/>
          <a:p>
            <a:pPr algn="ctr"/>
            <a:r>
              <a:rPr lang="en-US" sz="2646" b="1" dirty="0">
                <a:latin typeface="Corbel"/>
                <a:cs typeface="Corbel"/>
              </a:rPr>
              <a:t>.  .  .</a:t>
            </a:r>
          </a:p>
        </p:txBody>
      </p:sp>
      <p:sp>
        <p:nvSpPr>
          <p:cNvPr id="51" name="TextBox 50"/>
          <p:cNvSpPr txBox="1"/>
          <p:nvPr/>
        </p:nvSpPr>
        <p:spPr>
          <a:xfrm>
            <a:off x="1414063" y="2687835"/>
            <a:ext cx="955630" cy="517103"/>
          </a:xfrm>
          <a:prstGeom prst="rect">
            <a:avLst/>
          </a:prstGeom>
          <a:noFill/>
        </p:spPr>
        <p:txBody>
          <a:bodyPr wrap="none" lIns="108815" tIns="54408" rIns="108815" bIns="54408" rtlCol="0">
            <a:spAutoFit/>
          </a:bodyPr>
          <a:lstStyle/>
          <a:p>
            <a:r>
              <a:rPr lang="en-US" sz="2646" dirty="0">
                <a:latin typeface="Corbel"/>
                <a:cs typeface="Corbel"/>
              </a:rPr>
              <a:t>Input</a:t>
            </a:r>
          </a:p>
        </p:txBody>
      </p:sp>
      <p:sp>
        <p:nvSpPr>
          <p:cNvPr id="52" name="TextBox 51"/>
          <p:cNvSpPr txBox="1"/>
          <p:nvPr/>
        </p:nvSpPr>
        <p:spPr>
          <a:xfrm>
            <a:off x="2392105"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read</a:t>
            </a:r>
          </a:p>
        </p:txBody>
      </p:sp>
      <p:sp>
        <p:nvSpPr>
          <p:cNvPr id="53" name="TextBox 52"/>
          <p:cNvSpPr txBox="1"/>
          <p:nvPr/>
        </p:nvSpPr>
        <p:spPr>
          <a:xfrm>
            <a:off x="4229600"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write</a:t>
            </a:r>
          </a:p>
        </p:txBody>
      </p:sp>
      <p:sp>
        <p:nvSpPr>
          <p:cNvPr id="54" name="TextBox 53"/>
          <p:cNvSpPr txBox="1"/>
          <p:nvPr/>
        </p:nvSpPr>
        <p:spPr>
          <a:xfrm>
            <a:off x="6031086"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read</a:t>
            </a:r>
          </a:p>
        </p:txBody>
      </p:sp>
      <p:sp>
        <p:nvSpPr>
          <p:cNvPr id="55" name="TextBox 54"/>
          <p:cNvSpPr txBox="1"/>
          <p:nvPr/>
        </p:nvSpPr>
        <p:spPr>
          <a:xfrm>
            <a:off x="7869096"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write</a:t>
            </a:r>
          </a:p>
        </p:txBody>
      </p:sp>
      <p:grpSp>
        <p:nvGrpSpPr>
          <p:cNvPr id="2" name="Group 1"/>
          <p:cNvGrpSpPr/>
          <p:nvPr/>
        </p:nvGrpSpPr>
        <p:grpSpPr>
          <a:xfrm>
            <a:off x="1414064" y="3258782"/>
            <a:ext cx="7855318" cy="2805005"/>
            <a:chOff x="1060824" y="3276600"/>
            <a:chExt cx="5893023" cy="2806135"/>
          </a:xfrm>
        </p:grpSpPr>
        <p:sp>
          <p:nvSpPr>
            <p:cNvPr id="56" name="TextBox 55"/>
            <p:cNvSpPr txBox="1"/>
            <p:nvPr/>
          </p:nvSpPr>
          <p:spPr>
            <a:xfrm>
              <a:off x="1060824" y="5215168"/>
              <a:ext cx="687826" cy="497919"/>
            </a:xfrm>
            <a:prstGeom prst="rect">
              <a:avLst/>
            </a:prstGeom>
            <a:noFill/>
          </p:spPr>
          <p:txBody>
            <a:bodyPr wrap="none" rtlCol="0">
              <a:spAutoFit/>
            </a:bodyPr>
            <a:lstStyle/>
            <a:p>
              <a:r>
                <a:rPr lang="en-US" sz="2646" dirty="0">
                  <a:latin typeface="Corbel"/>
                  <a:cs typeface="Corbel"/>
                </a:rPr>
                <a:t>Input</a:t>
              </a:r>
            </a:p>
          </p:txBody>
        </p:sp>
        <p:cxnSp>
          <p:nvCxnSpPr>
            <p:cNvPr id="57" name="Straight Arrow Connector 56"/>
            <p:cNvCxnSpPr>
              <a:stCxn id="74" idx="3"/>
              <a:endCxn id="66" idx="1"/>
            </p:cNvCxnSpPr>
            <p:nvPr/>
          </p:nvCxnSpPr>
          <p:spPr>
            <a:xfrm flipV="1">
              <a:off x="1622181" y="3566054"/>
              <a:ext cx="1838610" cy="121420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74" idx="3"/>
              <a:endCxn id="67" idx="1"/>
            </p:cNvCxnSpPr>
            <p:nvPr/>
          </p:nvCxnSpPr>
          <p:spPr>
            <a:xfrm flipV="1">
              <a:off x="1622181" y="4391916"/>
              <a:ext cx="1838610" cy="38834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74" idx="3"/>
              <a:endCxn id="68" idx="1"/>
            </p:cNvCxnSpPr>
            <p:nvPr/>
          </p:nvCxnSpPr>
          <p:spPr>
            <a:xfrm>
              <a:off x="1622181" y="4780260"/>
              <a:ext cx="1838610" cy="42347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63" idx="1"/>
            </p:cNvCxnSpPr>
            <p:nvPr/>
          </p:nvCxnSpPr>
          <p:spPr>
            <a:xfrm>
              <a:off x="4949773" y="3566054"/>
              <a:ext cx="5681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64" idx="1"/>
            </p:cNvCxnSpPr>
            <p:nvPr/>
          </p:nvCxnSpPr>
          <p:spPr>
            <a:xfrm>
              <a:off x="4949773" y="4391916"/>
              <a:ext cx="5681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5" idx="1"/>
            </p:cNvCxnSpPr>
            <p:nvPr/>
          </p:nvCxnSpPr>
          <p:spPr>
            <a:xfrm>
              <a:off x="4949773" y="5205702"/>
              <a:ext cx="5681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Folded Corner 62"/>
            <p:cNvSpPr/>
            <p:nvPr/>
          </p:nvSpPr>
          <p:spPr>
            <a:xfrm>
              <a:off x="5517971" y="3276600"/>
              <a:ext cx="492900" cy="578908"/>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64" name="Folded Corner 63"/>
            <p:cNvSpPr/>
            <p:nvPr/>
          </p:nvSpPr>
          <p:spPr>
            <a:xfrm>
              <a:off x="5517971" y="4102462"/>
              <a:ext cx="492900" cy="578908"/>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65" name="Folded Corner 64"/>
            <p:cNvSpPr/>
            <p:nvPr/>
          </p:nvSpPr>
          <p:spPr>
            <a:xfrm>
              <a:off x="5517971" y="4916248"/>
              <a:ext cx="492900" cy="578908"/>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66" name="Rectangle 65"/>
            <p:cNvSpPr/>
            <p:nvPr/>
          </p:nvSpPr>
          <p:spPr>
            <a:xfrm>
              <a:off x="3460791" y="3342204"/>
              <a:ext cx="1488982" cy="44769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646" dirty="0"/>
                <a:t>query 1</a:t>
              </a:r>
            </a:p>
          </p:txBody>
        </p:sp>
        <p:sp>
          <p:nvSpPr>
            <p:cNvPr id="67" name="Rectangle 66"/>
            <p:cNvSpPr/>
            <p:nvPr/>
          </p:nvSpPr>
          <p:spPr>
            <a:xfrm>
              <a:off x="3460791" y="4168066"/>
              <a:ext cx="1488982" cy="44769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646" dirty="0"/>
                <a:t>query 2</a:t>
              </a:r>
            </a:p>
          </p:txBody>
        </p:sp>
        <p:sp>
          <p:nvSpPr>
            <p:cNvPr id="68" name="Rectangle 67"/>
            <p:cNvSpPr/>
            <p:nvPr/>
          </p:nvSpPr>
          <p:spPr>
            <a:xfrm>
              <a:off x="3460791" y="4979885"/>
              <a:ext cx="1488982" cy="44769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646" dirty="0"/>
                <a:t>query 3</a:t>
              </a:r>
            </a:p>
          </p:txBody>
        </p:sp>
        <p:sp>
          <p:nvSpPr>
            <p:cNvPr id="69" name="TextBox 68"/>
            <p:cNvSpPr txBox="1"/>
            <p:nvPr/>
          </p:nvSpPr>
          <p:spPr>
            <a:xfrm>
              <a:off x="6043013" y="3331109"/>
              <a:ext cx="894922" cy="497919"/>
            </a:xfrm>
            <a:prstGeom prst="rect">
              <a:avLst/>
            </a:prstGeom>
            <a:noFill/>
          </p:spPr>
          <p:txBody>
            <a:bodyPr wrap="none" rtlCol="0">
              <a:spAutoFit/>
            </a:bodyPr>
            <a:lstStyle/>
            <a:p>
              <a:r>
                <a:rPr lang="en-US" sz="2646" dirty="0">
                  <a:latin typeface="Corbel"/>
                  <a:cs typeface="Corbel"/>
                </a:rPr>
                <a:t>result 1</a:t>
              </a:r>
            </a:p>
          </p:txBody>
        </p:sp>
        <p:sp>
          <p:nvSpPr>
            <p:cNvPr id="70" name="TextBox 69"/>
            <p:cNvSpPr txBox="1"/>
            <p:nvPr/>
          </p:nvSpPr>
          <p:spPr>
            <a:xfrm>
              <a:off x="6043013" y="4150078"/>
              <a:ext cx="910834" cy="497919"/>
            </a:xfrm>
            <a:prstGeom prst="rect">
              <a:avLst/>
            </a:prstGeom>
            <a:noFill/>
          </p:spPr>
          <p:txBody>
            <a:bodyPr wrap="none" rtlCol="0">
              <a:spAutoFit/>
            </a:bodyPr>
            <a:lstStyle/>
            <a:p>
              <a:r>
                <a:rPr lang="en-US" sz="2646" dirty="0">
                  <a:latin typeface="Corbel"/>
                  <a:cs typeface="Corbel"/>
                </a:rPr>
                <a:t>result 2</a:t>
              </a:r>
            </a:p>
          </p:txBody>
        </p:sp>
        <p:sp>
          <p:nvSpPr>
            <p:cNvPr id="71" name="TextBox 70"/>
            <p:cNvSpPr txBox="1"/>
            <p:nvPr/>
          </p:nvSpPr>
          <p:spPr>
            <a:xfrm>
              <a:off x="6043013" y="4981852"/>
              <a:ext cx="896165" cy="497919"/>
            </a:xfrm>
            <a:prstGeom prst="rect">
              <a:avLst/>
            </a:prstGeom>
            <a:noFill/>
          </p:spPr>
          <p:txBody>
            <a:bodyPr wrap="none" rtlCol="0">
              <a:spAutoFit/>
            </a:bodyPr>
            <a:lstStyle/>
            <a:p>
              <a:r>
                <a:rPr lang="en-US" sz="2646" dirty="0">
                  <a:latin typeface="Corbel"/>
                  <a:cs typeface="Corbel"/>
                </a:rPr>
                <a:t>result 3</a:t>
              </a:r>
            </a:p>
          </p:txBody>
        </p:sp>
        <p:cxnSp>
          <p:nvCxnSpPr>
            <p:cNvPr id="72" name="Straight Arrow Connector 71"/>
            <p:cNvCxnSpPr/>
            <p:nvPr/>
          </p:nvCxnSpPr>
          <p:spPr>
            <a:xfrm>
              <a:off x="1622181" y="4780260"/>
              <a:ext cx="1839138" cy="113784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422040" y="5584816"/>
              <a:ext cx="1488453" cy="497919"/>
            </a:xfrm>
            <a:prstGeom prst="rect">
              <a:avLst/>
            </a:prstGeom>
            <a:noFill/>
          </p:spPr>
          <p:txBody>
            <a:bodyPr wrap="square" rtlCol="0">
              <a:spAutoFit/>
            </a:bodyPr>
            <a:lstStyle/>
            <a:p>
              <a:pPr algn="ctr"/>
              <a:r>
                <a:rPr lang="en-US" sz="2646" b="1" dirty="0">
                  <a:latin typeface="Corbel"/>
                  <a:cs typeface="Corbel"/>
                </a:rPr>
                <a:t>.  .  .</a:t>
              </a:r>
            </a:p>
          </p:txBody>
        </p:sp>
        <p:sp>
          <p:nvSpPr>
            <p:cNvPr id="74" name="Diamond 73"/>
            <p:cNvSpPr/>
            <p:nvPr/>
          </p:nvSpPr>
          <p:spPr>
            <a:xfrm>
              <a:off x="1332535" y="4694939"/>
              <a:ext cx="289646" cy="170641"/>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646"/>
            </a:p>
          </p:txBody>
        </p:sp>
        <p:sp>
          <p:nvSpPr>
            <p:cNvPr id="75" name="Can 74"/>
            <p:cNvSpPr/>
            <p:nvPr/>
          </p:nvSpPr>
          <p:spPr>
            <a:xfrm>
              <a:off x="1060824" y="4370344"/>
              <a:ext cx="782384" cy="824077"/>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646"/>
            </a:p>
          </p:txBody>
        </p:sp>
        <p:sp>
          <p:nvSpPr>
            <p:cNvPr id="76" name="TextBox 75"/>
            <p:cNvSpPr txBox="1"/>
            <p:nvPr/>
          </p:nvSpPr>
          <p:spPr>
            <a:xfrm>
              <a:off x="1955411" y="3466450"/>
              <a:ext cx="655069" cy="784600"/>
            </a:xfrm>
            <a:prstGeom prst="rect">
              <a:avLst/>
            </a:prstGeom>
            <a:noFill/>
          </p:spPr>
          <p:txBody>
            <a:bodyPr wrap="none" rtlCol="0">
              <a:spAutoFit/>
            </a:bodyPr>
            <a:lstStyle/>
            <a:p>
              <a:pPr algn="ctr"/>
              <a:r>
                <a:rPr lang="en-US" sz="2254" dirty="0">
                  <a:latin typeface="Corbel"/>
                  <a:cs typeface="Corbel"/>
                </a:rPr>
                <a:t>HDFS</a:t>
              </a:r>
              <a:br>
                <a:rPr lang="en-US" sz="2254" dirty="0">
                  <a:latin typeface="Corbel"/>
                  <a:cs typeface="Corbel"/>
                </a:rPr>
              </a:br>
              <a:r>
                <a:rPr lang="en-US" sz="2254" dirty="0">
                  <a:latin typeface="Corbel"/>
                  <a:cs typeface="Corbel"/>
                </a:rPr>
                <a:t>read</a:t>
              </a:r>
            </a:p>
          </p:txBody>
        </p:sp>
      </p:grpSp>
      <p:sp>
        <p:nvSpPr>
          <p:cNvPr id="41" name="Rounded Rectangle 40"/>
          <p:cNvSpPr/>
          <p:nvPr/>
        </p:nvSpPr>
        <p:spPr>
          <a:xfrm>
            <a:off x="609443" y="6090644"/>
            <a:ext cx="10969941" cy="631031"/>
          </a:xfrm>
          <a:prstGeom prst="roundRect">
            <a:avLst>
              <a:gd name="adj" fmla="val 16408"/>
            </a:avLst>
          </a:prstGeom>
          <a:solidFill>
            <a:schemeClr val="accent1">
              <a:lumMod val="20000"/>
              <a:lumOff val="80000"/>
            </a:schemeClr>
          </a:solidFill>
          <a:ln w="19050" cmpd="sng">
            <a:headEnd type="none" w="med" len="med"/>
            <a:tailEnd type="none"/>
          </a:ln>
        </p:spPr>
        <p:style>
          <a:lnRef idx="2">
            <a:schemeClr val="accent1"/>
          </a:lnRef>
          <a:fillRef idx="1">
            <a:schemeClr val="lt1"/>
          </a:fillRef>
          <a:effectRef idx="0">
            <a:schemeClr val="accent1"/>
          </a:effectRef>
          <a:fontRef idx="minor">
            <a:schemeClr val="dk1"/>
          </a:fontRef>
        </p:style>
        <p:txBody>
          <a:bodyPr lIns="108815" tIns="0" rIns="108815" bIns="54408" rtlCol="0" anchor="ctr"/>
          <a:lstStyle/>
          <a:p>
            <a:pPr algn="ctr"/>
            <a:r>
              <a:rPr lang="en-US" sz="3528" b="1" dirty="0"/>
              <a:t>Slow</a:t>
            </a:r>
            <a:r>
              <a:rPr lang="en-US" sz="3528" dirty="0"/>
              <a:t> due to replication, serialization, and disk IO</a:t>
            </a:r>
          </a:p>
        </p:txBody>
      </p:sp>
      <p:grpSp>
        <p:nvGrpSpPr>
          <p:cNvPr id="3" name="Group 2"/>
          <p:cNvGrpSpPr>
            <a:grpSpLocks noChangeAspect="1"/>
          </p:cNvGrpSpPr>
          <p:nvPr/>
        </p:nvGrpSpPr>
        <p:grpSpPr>
          <a:xfrm>
            <a:off x="5048718" y="1888886"/>
            <a:ext cx="1082868" cy="850815"/>
            <a:chOff x="3787526" y="1872287"/>
            <a:chExt cx="974180" cy="1020705"/>
          </a:xfrm>
        </p:grpSpPr>
        <p:sp>
          <p:nvSpPr>
            <p:cNvPr id="47" name="Can 46"/>
            <p:cNvSpPr/>
            <p:nvPr/>
          </p:nvSpPr>
          <p:spPr>
            <a:xfrm>
              <a:off x="3787526" y="1872287"/>
              <a:ext cx="782384" cy="824077"/>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48" name="Can 47"/>
            <p:cNvSpPr/>
            <p:nvPr/>
          </p:nvSpPr>
          <p:spPr>
            <a:xfrm>
              <a:off x="3882738" y="1962980"/>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49" name="Can 48"/>
            <p:cNvSpPr/>
            <p:nvPr/>
          </p:nvSpPr>
          <p:spPr>
            <a:xfrm>
              <a:off x="3979322" y="2068916"/>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grpSp>
      <p:grpSp>
        <p:nvGrpSpPr>
          <p:cNvPr id="50" name="Group 49"/>
          <p:cNvGrpSpPr>
            <a:grpSpLocks noChangeAspect="1"/>
          </p:cNvGrpSpPr>
          <p:nvPr/>
        </p:nvGrpSpPr>
        <p:grpSpPr>
          <a:xfrm>
            <a:off x="8687914" y="1888886"/>
            <a:ext cx="1082868" cy="850815"/>
            <a:chOff x="3787526" y="1872287"/>
            <a:chExt cx="974180" cy="1020705"/>
          </a:xfrm>
        </p:grpSpPr>
        <p:sp>
          <p:nvSpPr>
            <p:cNvPr id="77" name="Can 76"/>
            <p:cNvSpPr/>
            <p:nvPr/>
          </p:nvSpPr>
          <p:spPr>
            <a:xfrm>
              <a:off x="3787526" y="1872287"/>
              <a:ext cx="782384" cy="824077"/>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78" name="Can 77"/>
            <p:cNvSpPr/>
            <p:nvPr/>
          </p:nvSpPr>
          <p:spPr>
            <a:xfrm>
              <a:off x="3882738" y="1962980"/>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79" name="Can 78"/>
            <p:cNvSpPr/>
            <p:nvPr/>
          </p:nvSpPr>
          <p:spPr>
            <a:xfrm>
              <a:off x="3979322" y="2068916"/>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grpSp>
    </p:spTree>
    <p:extLst>
      <p:ext uri="{BB962C8B-B14F-4D97-AF65-F5344CB8AC3E}">
        <p14:creationId xmlns:p14="http://schemas.microsoft.com/office/powerpoint/2010/main" val="2489134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an 73"/>
          <p:cNvSpPr/>
          <p:nvPr/>
        </p:nvSpPr>
        <p:spPr>
          <a:xfrm>
            <a:off x="1422030" y="1829445"/>
            <a:ext cx="1042907" cy="823745"/>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endParaRPr lang="en-US" sz="2646"/>
          </a:p>
        </p:txBody>
      </p:sp>
      <p:cxnSp>
        <p:nvCxnSpPr>
          <p:cNvPr id="75" name="Straight Arrow Connector 74"/>
          <p:cNvCxnSpPr>
            <a:stCxn id="74" idx="4"/>
            <a:endCxn id="76" idx="1"/>
          </p:cNvCxnSpPr>
          <p:nvPr/>
        </p:nvCxnSpPr>
        <p:spPr>
          <a:xfrm>
            <a:off x="2464937" y="2241317"/>
            <a:ext cx="71687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3181811" y="2017558"/>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1</a:t>
            </a:r>
          </a:p>
        </p:txBody>
      </p:sp>
      <p:cxnSp>
        <p:nvCxnSpPr>
          <p:cNvPr id="77" name="Straight Arrow Connector 76"/>
          <p:cNvCxnSpPr>
            <a:stCxn id="76" idx="3"/>
          </p:cNvCxnSpPr>
          <p:nvPr/>
        </p:nvCxnSpPr>
        <p:spPr>
          <a:xfrm flipV="1">
            <a:off x="4394834" y="2241318"/>
            <a:ext cx="429424"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79" idx="1"/>
          </p:cNvCxnSpPr>
          <p:nvPr/>
        </p:nvCxnSpPr>
        <p:spPr>
          <a:xfrm>
            <a:off x="5992838" y="2241318"/>
            <a:ext cx="828166"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6821005" y="2017558"/>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2</a:t>
            </a:r>
          </a:p>
        </p:txBody>
      </p:sp>
      <p:cxnSp>
        <p:nvCxnSpPr>
          <p:cNvPr id="80" name="Straight Arrow Connector 79"/>
          <p:cNvCxnSpPr>
            <a:stCxn id="79" idx="3"/>
          </p:cNvCxnSpPr>
          <p:nvPr/>
        </p:nvCxnSpPr>
        <p:spPr>
          <a:xfrm flipV="1">
            <a:off x="8034029" y="2241318"/>
            <a:ext cx="450985"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49488" y="2251688"/>
            <a:ext cx="78872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0434759" y="2027929"/>
            <a:ext cx="968650" cy="517103"/>
          </a:xfrm>
          <a:prstGeom prst="rect">
            <a:avLst/>
          </a:prstGeom>
          <a:noFill/>
        </p:spPr>
        <p:txBody>
          <a:bodyPr wrap="square" lIns="108815" tIns="54408" rIns="108815" bIns="54408" rtlCol="0">
            <a:spAutoFit/>
          </a:bodyPr>
          <a:lstStyle/>
          <a:p>
            <a:pPr algn="ctr"/>
            <a:r>
              <a:rPr lang="en-US" sz="2646" b="1" dirty="0">
                <a:latin typeface="Corbel"/>
                <a:cs typeface="Corbel"/>
              </a:rPr>
              <a:t>.  .  .</a:t>
            </a:r>
          </a:p>
        </p:txBody>
      </p:sp>
      <p:sp>
        <p:nvSpPr>
          <p:cNvPr id="85" name="TextBox 84"/>
          <p:cNvSpPr txBox="1"/>
          <p:nvPr/>
        </p:nvSpPr>
        <p:spPr>
          <a:xfrm>
            <a:off x="1422029" y="2667433"/>
            <a:ext cx="955630" cy="517103"/>
          </a:xfrm>
          <a:prstGeom prst="rect">
            <a:avLst/>
          </a:prstGeom>
          <a:noFill/>
        </p:spPr>
        <p:txBody>
          <a:bodyPr wrap="none" lIns="108815" tIns="54408" rIns="108815" bIns="54408" rtlCol="0">
            <a:spAutoFit/>
          </a:bodyPr>
          <a:lstStyle/>
          <a:p>
            <a:r>
              <a:rPr lang="en-US" sz="2646" dirty="0">
                <a:latin typeface="Corbel"/>
                <a:cs typeface="Corbel"/>
              </a:rPr>
              <a:t>Input</a:t>
            </a:r>
          </a:p>
        </p:txBody>
      </p:sp>
      <p:sp>
        <p:nvSpPr>
          <p:cNvPr id="98" name="Title 116"/>
          <p:cNvSpPr>
            <a:spLocks noGrp="1"/>
          </p:cNvSpPr>
          <p:nvPr>
            <p:ph type="title"/>
          </p:nvPr>
        </p:nvSpPr>
        <p:spPr>
          <a:xfrm>
            <a:off x="609442" y="153719"/>
            <a:ext cx="11274663" cy="936710"/>
          </a:xfrm>
        </p:spPr>
        <p:txBody>
          <a:bodyPr/>
          <a:lstStyle/>
          <a:p>
            <a:r>
              <a:rPr lang="en-US" sz="6273" dirty="0"/>
              <a:t>Data Sharing in Spark</a:t>
            </a:r>
          </a:p>
        </p:txBody>
      </p:sp>
      <p:grpSp>
        <p:nvGrpSpPr>
          <p:cNvPr id="112" name="Group 111"/>
          <p:cNvGrpSpPr/>
          <p:nvPr/>
        </p:nvGrpSpPr>
        <p:grpSpPr>
          <a:xfrm>
            <a:off x="4763782" y="1448598"/>
            <a:ext cx="1749725" cy="1723635"/>
            <a:chOff x="2784930" y="2345019"/>
            <a:chExt cx="1312636" cy="1724328"/>
          </a:xfrm>
        </p:grpSpPr>
        <p:pic>
          <p:nvPicPr>
            <p:cNvPr id="116" name="Picture 115"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84930" y="2790207"/>
              <a:ext cx="1295624" cy="1279140"/>
            </a:xfrm>
            <a:prstGeom prst="rect">
              <a:avLst/>
            </a:prstGeom>
          </p:spPr>
        </p:pic>
        <p:pic>
          <p:nvPicPr>
            <p:cNvPr id="118" name="Picture 117"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93436" y="2554275"/>
              <a:ext cx="1295624" cy="1279140"/>
            </a:xfrm>
            <a:prstGeom prst="rect">
              <a:avLst/>
            </a:prstGeom>
          </p:spPr>
        </p:pic>
        <p:pic>
          <p:nvPicPr>
            <p:cNvPr id="119" name="Picture 118"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801942" y="2345019"/>
              <a:ext cx="1295624" cy="1279140"/>
            </a:xfrm>
            <a:prstGeom prst="rect">
              <a:avLst/>
            </a:prstGeom>
          </p:spPr>
        </p:pic>
      </p:grpSp>
      <p:grpSp>
        <p:nvGrpSpPr>
          <p:cNvPr id="120" name="Group 119"/>
          <p:cNvGrpSpPr/>
          <p:nvPr/>
        </p:nvGrpSpPr>
        <p:grpSpPr>
          <a:xfrm>
            <a:off x="8407629" y="1457120"/>
            <a:ext cx="1749725" cy="1723635"/>
            <a:chOff x="2784930" y="2345019"/>
            <a:chExt cx="1312636" cy="1724328"/>
          </a:xfrm>
        </p:grpSpPr>
        <p:pic>
          <p:nvPicPr>
            <p:cNvPr id="121" name="Picture 120"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84930" y="2790207"/>
              <a:ext cx="1295624" cy="1279140"/>
            </a:xfrm>
            <a:prstGeom prst="rect">
              <a:avLst/>
            </a:prstGeom>
          </p:spPr>
        </p:pic>
        <p:pic>
          <p:nvPicPr>
            <p:cNvPr id="122" name="Picture 121"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93436" y="2554275"/>
              <a:ext cx="1295624" cy="1279140"/>
            </a:xfrm>
            <a:prstGeom prst="rect">
              <a:avLst/>
            </a:prstGeom>
          </p:spPr>
        </p:pic>
        <p:pic>
          <p:nvPicPr>
            <p:cNvPr id="123" name="Picture 122"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801942" y="2345019"/>
              <a:ext cx="1295624" cy="1279140"/>
            </a:xfrm>
            <a:prstGeom prst="rect">
              <a:avLst/>
            </a:prstGeom>
          </p:spPr>
        </p:pic>
      </p:grpSp>
      <p:sp>
        <p:nvSpPr>
          <p:cNvPr id="47" name="TextBox 46"/>
          <p:cNvSpPr txBox="1"/>
          <p:nvPr/>
        </p:nvSpPr>
        <p:spPr>
          <a:xfrm>
            <a:off x="3047207" y="5231232"/>
            <a:ext cx="3057717" cy="924327"/>
          </a:xfrm>
          <a:prstGeom prst="rect">
            <a:avLst/>
          </a:prstGeom>
          <a:noFill/>
        </p:spPr>
        <p:txBody>
          <a:bodyPr wrap="square" lIns="108815" tIns="54408" rIns="108815" bIns="54408" rtlCol="0">
            <a:spAutoFit/>
          </a:bodyPr>
          <a:lstStyle/>
          <a:p>
            <a:pPr algn="ctr"/>
            <a:r>
              <a:rPr lang="en-US" sz="2646" dirty="0">
                <a:latin typeface="Corbel"/>
                <a:cs typeface="Corbel"/>
              </a:rPr>
              <a:t>Distributed</a:t>
            </a:r>
            <a:br>
              <a:rPr lang="en-US" sz="2646" dirty="0">
                <a:latin typeface="Corbel"/>
                <a:cs typeface="Corbel"/>
              </a:rPr>
            </a:br>
            <a:r>
              <a:rPr lang="en-US" sz="2646" dirty="0">
                <a:latin typeface="Corbel"/>
                <a:cs typeface="Corbel"/>
              </a:rPr>
              <a:t>memory</a:t>
            </a:r>
          </a:p>
        </p:txBody>
      </p:sp>
      <p:sp>
        <p:nvSpPr>
          <p:cNvPr id="48" name="TextBox 47"/>
          <p:cNvSpPr txBox="1"/>
          <p:nvPr/>
        </p:nvSpPr>
        <p:spPr>
          <a:xfrm>
            <a:off x="1422029" y="5181316"/>
            <a:ext cx="955630" cy="517103"/>
          </a:xfrm>
          <a:prstGeom prst="rect">
            <a:avLst/>
          </a:prstGeom>
          <a:noFill/>
        </p:spPr>
        <p:txBody>
          <a:bodyPr wrap="none" lIns="108815" tIns="54408" rIns="108815" bIns="54408" rtlCol="0">
            <a:spAutoFit/>
          </a:bodyPr>
          <a:lstStyle/>
          <a:p>
            <a:r>
              <a:rPr lang="en-US" sz="2646" dirty="0">
                <a:latin typeface="Corbel"/>
                <a:cs typeface="Corbel"/>
              </a:rPr>
              <a:t>Input</a:t>
            </a:r>
          </a:p>
        </p:txBody>
      </p:sp>
      <p:cxnSp>
        <p:nvCxnSpPr>
          <p:cNvPr id="49" name="Straight Arrow Connector 48"/>
          <p:cNvCxnSpPr>
            <a:stCxn id="91" idx="3"/>
            <a:endCxn id="84" idx="1"/>
          </p:cNvCxnSpPr>
          <p:nvPr/>
        </p:nvCxnSpPr>
        <p:spPr>
          <a:xfrm flipV="1">
            <a:off x="4951693" y="3532865"/>
            <a:ext cx="1543803" cy="121371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91" idx="3"/>
            <a:endCxn id="87" idx="1"/>
          </p:cNvCxnSpPr>
          <p:nvPr/>
        </p:nvCxnSpPr>
        <p:spPr>
          <a:xfrm flipV="1">
            <a:off x="4951693" y="4358395"/>
            <a:ext cx="1543803" cy="3881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91" idx="3"/>
            <a:endCxn id="88" idx="1"/>
          </p:cNvCxnSpPr>
          <p:nvPr/>
        </p:nvCxnSpPr>
        <p:spPr>
          <a:xfrm>
            <a:off x="4951693" y="4746583"/>
            <a:ext cx="1543803" cy="4233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8336632" y="3548204"/>
            <a:ext cx="757400"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69" idx="1"/>
          </p:cNvCxnSpPr>
          <p:nvPr/>
        </p:nvCxnSpPr>
        <p:spPr>
          <a:xfrm>
            <a:off x="8336632" y="4358395"/>
            <a:ext cx="757400"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83" idx="1"/>
          </p:cNvCxnSpPr>
          <p:nvPr/>
        </p:nvCxnSpPr>
        <p:spPr>
          <a:xfrm>
            <a:off x="8336632" y="5171853"/>
            <a:ext cx="757400"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8" name="Folded Corner 67"/>
          <p:cNvSpPr/>
          <p:nvPr/>
        </p:nvSpPr>
        <p:spPr>
          <a:xfrm>
            <a:off x="9094031" y="3243527"/>
            <a:ext cx="657029" cy="578676"/>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lIns="108815" tIns="54408" rIns="108815" bIns="54408" rtlCol="0" anchor="ctr"/>
          <a:lstStyle/>
          <a:p>
            <a:pPr algn="ctr"/>
            <a:endParaRPr lang="en-US" sz="2646"/>
          </a:p>
        </p:txBody>
      </p:sp>
      <p:sp>
        <p:nvSpPr>
          <p:cNvPr id="69" name="Folded Corner 68"/>
          <p:cNvSpPr/>
          <p:nvPr/>
        </p:nvSpPr>
        <p:spPr>
          <a:xfrm>
            <a:off x="9094031" y="4069057"/>
            <a:ext cx="657029" cy="578676"/>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lIns="108815" tIns="54408" rIns="108815" bIns="54408" rtlCol="0" anchor="ctr"/>
          <a:lstStyle/>
          <a:p>
            <a:pPr algn="ctr"/>
            <a:endParaRPr lang="en-US" sz="2646"/>
          </a:p>
        </p:txBody>
      </p:sp>
      <p:sp>
        <p:nvSpPr>
          <p:cNvPr id="83" name="Folded Corner 82"/>
          <p:cNvSpPr/>
          <p:nvPr/>
        </p:nvSpPr>
        <p:spPr>
          <a:xfrm>
            <a:off x="9094031" y="4882516"/>
            <a:ext cx="657029" cy="578676"/>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lIns="108815" tIns="54408" rIns="108815" bIns="54408" rtlCol="0" anchor="ctr"/>
          <a:lstStyle/>
          <a:p>
            <a:pPr algn="ctr"/>
            <a:endParaRPr lang="en-US" sz="2646"/>
          </a:p>
        </p:txBody>
      </p:sp>
      <p:sp>
        <p:nvSpPr>
          <p:cNvPr id="84" name="Rectangle 83"/>
          <p:cNvSpPr/>
          <p:nvPr/>
        </p:nvSpPr>
        <p:spPr>
          <a:xfrm>
            <a:off x="6495497" y="3309105"/>
            <a:ext cx="1984792"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a:t>query 1</a:t>
            </a:r>
          </a:p>
        </p:txBody>
      </p:sp>
      <p:sp>
        <p:nvSpPr>
          <p:cNvPr id="87" name="Rectangle 86"/>
          <p:cNvSpPr/>
          <p:nvPr/>
        </p:nvSpPr>
        <p:spPr>
          <a:xfrm>
            <a:off x="6495497" y="4134635"/>
            <a:ext cx="1984792"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a:t>query 2</a:t>
            </a:r>
          </a:p>
        </p:txBody>
      </p:sp>
      <p:sp>
        <p:nvSpPr>
          <p:cNvPr id="88" name="Rectangle 87"/>
          <p:cNvSpPr/>
          <p:nvPr/>
        </p:nvSpPr>
        <p:spPr>
          <a:xfrm>
            <a:off x="6495497" y="4946128"/>
            <a:ext cx="1984792"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a:t>query 3</a:t>
            </a:r>
          </a:p>
        </p:txBody>
      </p:sp>
      <p:cxnSp>
        <p:nvCxnSpPr>
          <p:cNvPr id="89" name="Straight Arrow Connector 88"/>
          <p:cNvCxnSpPr>
            <a:stCxn id="91" idx="3"/>
            <a:endCxn id="90" idx="1"/>
          </p:cNvCxnSpPr>
          <p:nvPr/>
        </p:nvCxnSpPr>
        <p:spPr>
          <a:xfrm>
            <a:off x="4951693" y="4746583"/>
            <a:ext cx="1544508" cy="104057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496201" y="5528608"/>
            <a:ext cx="1984087" cy="517103"/>
          </a:xfrm>
          <a:prstGeom prst="rect">
            <a:avLst/>
          </a:prstGeom>
          <a:noFill/>
        </p:spPr>
        <p:txBody>
          <a:bodyPr wrap="square" lIns="108815" tIns="54408" rIns="108815" bIns="54408" rtlCol="0">
            <a:spAutoFit/>
          </a:bodyPr>
          <a:lstStyle/>
          <a:p>
            <a:pPr algn="ctr"/>
            <a:r>
              <a:rPr lang="en-US" sz="2646" b="1" dirty="0">
                <a:latin typeface="Corbel"/>
                <a:cs typeface="Corbel"/>
              </a:rPr>
              <a:t>.  .  .</a:t>
            </a:r>
          </a:p>
        </p:txBody>
      </p:sp>
      <p:sp>
        <p:nvSpPr>
          <p:cNvPr id="91" name="Diamond 90"/>
          <p:cNvSpPr/>
          <p:nvPr/>
        </p:nvSpPr>
        <p:spPr>
          <a:xfrm>
            <a:off x="4565599" y="4661297"/>
            <a:ext cx="386094" cy="170572"/>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646"/>
          </a:p>
        </p:txBody>
      </p:sp>
      <p:sp>
        <p:nvSpPr>
          <p:cNvPr id="92" name="Can 91"/>
          <p:cNvSpPr/>
          <p:nvPr/>
        </p:nvSpPr>
        <p:spPr>
          <a:xfrm>
            <a:off x="1422030" y="4336832"/>
            <a:ext cx="1042907" cy="823745"/>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endParaRPr lang="en-US" sz="2646"/>
          </a:p>
        </p:txBody>
      </p:sp>
      <p:cxnSp>
        <p:nvCxnSpPr>
          <p:cNvPr id="94" name="Straight Arrow Connector 93"/>
          <p:cNvCxnSpPr>
            <a:stCxn id="92" idx="4"/>
          </p:cNvCxnSpPr>
          <p:nvPr/>
        </p:nvCxnSpPr>
        <p:spPr>
          <a:xfrm flipV="1">
            <a:off x="2464938" y="4746583"/>
            <a:ext cx="1332915" cy="21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2467404" y="3750808"/>
            <a:ext cx="1501415" cy="803667"/>
          </a:xfrm>
          <a:prstGeom prst="rect">
            <a:avLst/>
          </a:prstGeom>
          <a:noFill/>
        </p:spPr>
        <p:txBody>
          <a:bodyPr wrap="none" lIns="108815" tIns="54408" rIns="108815" bIns="54408" rtlCol="0">
            <a:spAutoFit/>
          </a:bodyPr>
          <a:lstStyle/>
          <a:p>
            <a:pPr algn="ctr"/>
            <a:r>
              <a:rPr lang="en-US" sz="2254" dirty="0">
                <a:latin typeface="Corbel"/>
                <a:cs typeface="Corbel"/>
              </a:rPr>
              <a:t>one-time</a:t>
            </a:r>
            <a:br>
              <a:rPr lang="en-US" sz="2254" dirty="0">
                <a:latin typeface="Corbel"/>
                <a:cs typeface="Corbel"/>
              </a:rPr>
            </a:br>
            <a:r>
              <a:rPr lang="en-US" sz="2254" dirty="0">
                <a:latin typeface="Corbel"/>
                <a:cs typeface="Corbel"/>
              </a:rPr>
              <a:t>processing</a:t>
            </a:r>
          </a:p>
        </p:txBody>
      </p:sp>
      <p:grpSp>
        <p:nvGrpSpPr>
          <p:cNvPr id="97" name="Group 96"/>
          <p:cNvGrpSpPr/>
          <p:nvPr/>
        </p:nvGrpSpPr>
        <p:grpSpPr>
          <a:xfrm>
            <a:off x="3712273" y="3835708"/>
            <a:ext cx="1749725" cy="1723635"/>
            <a:chOff x="2784930" y="2345019"/>
            <a:chExt cx="1312636" cy="1724328"/>
          </a:xfrm>
        </p:grpSpPr>
        <p:pic>
          <p:nvPicPr>
            <p:cNvPr id="100" name="Picture 99" descr="to_ddr333memory_350.gif"/>
            <p:cNvPicPr>
              <a:picLocks noChangeAspect="1"/>
            </p:cNvPicPr>
            <p:nvPr/>
          </p:nvPicPr>
          <p:blipFill>
            <a:blip r:embed="rId3">
              <a:extLst>
                <a:ext uri="{BEBA8EAE-BF5A-486C-A8C5-ECC9F3942E4B}">
                  <a14:imgProps xmlns:a14="http://schemas.microsoft.com/office/drawing/2010/main">
                    <a14:imgLayer r:embed="rId5">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84930" y="2790207"/>
              <a:ext cx="1295624" cy="1279140"/>
            </a:xfrm>
            <a:prstGeom prst="rect">
              <a:avLst/>
            </a:prstGeom>
          </p:spPr>
        </p:pic>
        <p:pic>
          <p:nvPicPr>
            <p:cNvPr id="101" name="Picture 100" descr="to_ddr333memory_350.gif"/>
            <p:cNvPicPr>
              <a:picLocks noChangeAspect="1"/>
            </p:cNvPicPr>
            <p:nvPr/>
          </p:nvPicPr>
          <p:blipFill>
            <a:blip r:embed="rId3">
              <a:extLst>
                <a:ext uri="{BEBA8EAE-BF5A-486C-A8C5-ECC9F3942E4B}">
                  <a14:imgProps xmlns:a14="http://schemas.microsoft.com/office/drawing/2010/main">
                    <a14:imgLayer r:embed="rId6">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93436" y="2554275"/>
              <a:ext cx="1295624" cy="1279140"/>
            </a:xfrm>
            <a:prstGeom prst="rect">
              <a:avLst/>
            </a:prstGeom>
          </p:spPr>
        </p:pic>
        <p:pic>
          <p:nvPicPr>
            <p:cNvPr id="102" name="Picture 101"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801942" y="2345019"/>
              <a:ext cx="1295624" cy="1279140"/>
            </a:xfrm>
            <a:prstGeom prst="rect">
              <a:avLst/>
            </a:prstGeom>
          </p:spPr>
        </p:pic>
      </p:grpSp>
      <p:sp>
        <p:nvSpPr>
          <p:cNvPr id="46" name="Rounded Rectangle 45"/>
          <p:cNvSpPr/>
          <p:nvPr/>
        </p:nvSpPr>
        <p:spPr>
          <a:xfrm>
            <a:off x="697429" y="6090644"/>
            <a:ext cx="10793967" cy="631031"/>
          </a:xfrm>
          <a:prstGeom prst="roundRect">
            <a:avLst>
              <a:gd name="adj" fmla="val 16408"/>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108815" tIns="0" rIns="108815" bIns="54408" rtlCol="0" anchor="ctr"/>
          <a:lstStyle/>
          <a:p>
            <a:pPr algn="ctr"/>
            <a:r>
              <a:rPr lang="en-US" sz="3528" b="1" dirty="0"/>
              <a:t>10-100</a:t>
            </a:r>
            <a:r>
              <a:rPr lang="en-US" sz="3822" b="1" dirty="0"/>
              <a:t>×</a:t>
            </a:r>
            <a:r>
              <a:rPr lang="en-US" sz="3528" b="1" dirty="0"/>
              <a:t> </a:t>
            </a:r>
            <a:r>
              <a:rPr lang="en-US" sz="3528" dirty="0"/>
              <a:t>faster than network and disk</a:t>
            </a:r>
          </a:p>
        </p:txBody>
      </p:sp>
    </p:spTree>
    <p:extLst>
      <p:ext uri="{BB962C8B-B14F-4D97-AF65-F5344CB8AC3E}">
        <p14:creationId xmlns:p14="http://schemas.microsoft.com/office/powerpoint/2010/main" val="205144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727445" y="92468"/>
            <a:ext cx="9261939" cy="1142702"/>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071551" fontAlgn="base">
              <a:spcAft>
                <a:spcPct val="0"/>
              </a:spcAft>
            </a:pPr>
            <a:r>
              <a:rPr lang="en-US" altLang="zh-CN" sz="4532" b="1" kern="0" dirty="0">
                <a:solidFill>
                  <a:schemeClr val="bg1"/>
                </a:solidFill>
                <a:latin typeface="微软雅黑" pitchFamily="34" charset="-122"/>
                <a:ea typeface="微软雅黑" pitchFamily="34" charset="-122"/>
              </a:rPr>
              <a:t>Big Data, </a:t>
            </a:r>
            <a:r>
              <a:rPr lang="en-US" altLang="zh-CN" sz="4532" b="1" kern="0" dirty="0">
                <a:solidFill>
                  <a:schemeClr val="bg1"/>
                </a:solidFill>
                <a:latin typeface="Segoe UI Light" pitchFamily="34" charset="0"/>
              </a:rPr>
              <a:t>BIG OPPORTUNITY</a:t>
            </a:r>
          </a:p>
        </p:txBody>
      </p:sp>
      <p:grpSp>
        <p:nvGrpSpPr>
          <p:cNvPr id="7" name="组合 6"/>
          <p:cNvGrpSpPr/>
          <p:nvPr/>
        </p:nvGrpSpPr>
        <p:grpSpPr>
          <a:xfrm>
            <a:off x="2421297" y="1917710"/>
            <a:ext cx="2447634" cy="3414568"/>
            <a:chOff x="897928" y="2277305"/>
            <a:chExt cx="2448272" cy="3055468"/>
          </a:xfrm>
        </p:grpSpPr>
        <p:sp>
          <p:nvSpPr>
            <p:cNvPr id="3" name="矩形 2"/>
            <p:cNvSpPr/>
            <p:nvPr/>
          </p:nvSpPr>
          <p:spPr>
            <a:xfrm>
              <a:off x="897928" y="2277305"/>
              <a:ext cx="2448272" cy="30554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679642" fontAlgn="base">
                <a:lnSpc>
                  <a:spcPct val="80000"/>
                </a:lnSpc>
                <a:spcBef>
                  <a:spcPct val="0"/>
                </a:spcBef>
                <a:spcAft>
                  <a:spcPct val="0"/>
                </a:spcAft>
                <a:defRPr/>
              </a:pPr>
              <a:r>
                <a:rPr lang="en-US" altLang="zh-CN" sz="219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04458" y="3114311"/>
              <a:ext cx="883549" cy="1279602"/>
            </a:xfrm>
            <a:prstGeom prst="rect">
              <a:avLst/>
            </a:prstGeom>
            <a:noFill/>
            <a:ln>
              <a:noFill/>
            </a:ln>
            <a:effectLst/>
            <a:extLst/>
          </p:spPr>
        </p:pic>
        <p:sp>
          <p:nvSpPr>
            <p:cNvPr id="5" name="矩形 4"/>
            <p:cNvSpPr/>
            <p:nvPr/>
          </p:nvSpPr>
          <p:spPr>
            <a:xfrm>
              <a:off x="897928" y="4592038"/>
              <a:ext cx="2448272" cy="740735"/>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571357">
                <a:lnSpc>
                  <a:spcPct val="80000"/>
                </a:lnSpc>
                <a:defRPr/>
              </a:pPr>
              <a:r>
                <a:rPr lang="en-US" altLang="zh-CN" sz="2000" kern="0" dirty="0">
                  <a:solidFill>
                    <a:schemeClr val="bg1"/>
                  </a:solidFill>
                </a:rPr>
                <a:t>49% CEOs and CIOs are planning big data projects</a:t>
              </a:r>
            </a:p>
          </p:txBody>
        </p:sp>
      </p:grpSp>
      <p:grpSp>
        <p:nvGrpSpPr>
          <p:cNvPr id="8" name="组合 7"/>
          <p:cNvGrpSpPr/>
          <p:nvPr/>
        </p:nvGrpSpPr>
        <p:grpSpPr>
          <a:xfrm>
            <a:off x="4950966" y="1917226"/>
            <a:ext cx="4814898" cy="1655582"/>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5"/>
              <a:ext cx="1168909" cy="963815"/>
            </a:xfrm>
            <a:prstGeom prst="rect">
              <a:avLst/>
            </a:prstGeom>
            <a:solidFill>
              <a:srgbClr val="FF8A00"/>
            </a:solidFill>
            <a:ln>
              <a:solidFill>
                <a:srgbClr val="FFA005"/>
              </a:solidFill>
            </a:ln>
          </p:spPr>
          <p:txBody>
            <a:bodyPr wrap="square" rtlCol="0">
              <a:spAutoFit/>
            </a:bodyPr>
            <a:lstStyle/>
            <a:p>
              <a:pPr defTabSz="571357">
                <a:defRPr/>
              </a:pPr>
              <a:r>
                <a:rPr lang="en-US" sz="2799" kern="0" dirty="0">
                  <a:solidFill>
                    <a:srgbClr val="FFFFFF"/>
                  </a:solidFill>
                </a:rPr>
                <a:t>34% </a:t>
              </a:r>
              <a:r>
                <a:rPr lang="en-US" sz="1200" kern="0" dirty="0">
                  <a:solidFill>
                    <a:srgbClr val="FFFFFF"/>
                  </a:solidFill>
                </a:rPr>
                <a:t>compound annual growth rate</a:t>
              </a:r>
              <a:r>
                <a:rPr lang="en-US" sz="1200" kern="0" baseline="30000" dirty="0">
                  <a:gradFill>
                    <a:gsLst>
                      <a:gs pos="0">
                        <a:srgbClr val="FFFFFF"/>
                      </a:gs>
                      <a:gs pos="100000">
                        <a:srgbClr val="FFFFFF"/>
                      </a:gs>
                    </a:gsLst>
                    <a:lin ang="5400000" scaled="0"/>
                  </a:gradFill>
                </a:rPr>
                <a:t>2</a:t>
              </a:r>
              <a:endParaRPr lang="en-US" sz="1200" kern="0" dirty="0">
                <a:solidFill>
                  <a:srgbClr val="FFFFFF"/>
                </a:solidFill>
              </a:endParaRPr>
            </a:p>
          </p:txBody>
        </p:sp>
      </p:grpSp>
      <p:grpSp>
        <p:nvGrpSpPr>
          <p:cNvPr id="15" name="组合 14"/>
          <p:cNvGrpSpPr/>
          <p:nvPr/>
        </p:nvGrpSpPr>
        <p:grpSpPr>
          <a:xfrm>
            <a:off x="4950966" y="3676698"/>
            <a:ext cx="4814898" cy="1655583"/>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63815"/>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799" dirty="0"/>
                <a:t>39% </a:t>
              </a:r>
              <a:r>
                <a:rPr lang="en-US" sz="1200" dirty="0"/>
                <a:t>compound annual growth rate</a:t>
              </a:r>
              <a:r>
                <a:rPr lang="en-US" sz="1200" baseline="30000" dirty="0">
                  <a:gradFill>
                    <a:gsLst>
                      <a:gs pos="0">
                        <a:srgbClr val="FFFFFF"/>
                      </a:gs>
                      <a:gs pos="100000">
                        <a:srgbClr val="FFFFFF"/>
                      </a:gs>
                    </a:gsLst>
                    <a:lin ang="5400000" scaled="0"/>
                  </a:gradFill>
                </a:rPr>
                <a:t>2</a:t>
              </a:r>
              <a:endParaRPr lang="en-US" sz="1200" dirty="0"/>
            </a:p>
          </p:txBody>
        </p:sp>
      </p:grpSp>
      <p:sp>
        <p:nvSpPr>
          <p:cNvPr id="14" name="矩形 13"/>
          <p:cNvSpPr/>
          <p:nvPr/>
        </p:nvSpPr>
        <p:spPr>
          <a:xfrm>
            <a:off x="2330881" y="5451053"/>
            <a:ext cx="6398655" cy="400110"/>
          </a:xfrm>
          <a:prstGeom prst="rect">
            <a:avLst/>
          </a:prstGeom>
        </p:spPr>
        <p:txBody>
          <a:bodyPr wrap="square">
            <a:spAutoFit/>
          </a:bodyPr>
          <a:lstStyle/>
          <a:p>
            <a:pPr marL="142839" indent="-142839" defTabSz="571357" fontAlgn="base">
              <a:spcBef>
                <a:spcPct val="0"/>
              </a:spcBef>
              <a:spcAft>
                <a:spcPct val="0"/>
              </a:spcAft>
              <a:buFont typeface="+mj-lt"/>
              <a:buAutoNum type="arabicPeriod"/>
            </a:pPr>
            <a:r>
              <a:rPr lang="en-US" altLang="zh-CN" sz="100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42839" indent="-142839" fontAlgn="base">
              <a:spcBef>
                <a:spcPct val="0"/>
              </a:spcBef>
              <a:spcAft>
                <a:spcPct val="0"/>
              </a:spcAft>
              <a:buFont typeface="+mj-lt"/>
              <a:buAutoNum type="arabicPeriod"/>
            </a:pP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Tree>
    <p:extLst>
      <p:ext uri="{BB962C8B-B14F-4D97-AF65-F5344CB8AC3E}">
        <p14:creationId xmlns:p14="http://schemas.microsoft.com/office/powerpoint/2010/main" val="183278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 presetClass="entr" presetSubtype="2" fill="hold" nodeType="withEffect" p14:presetBounceEnd="22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22000">
                                          <p:cBhvr additive="base">
                                            <p:cTn id="17"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2" fill="hold" nodeType="afterEffect" p14:presetBounceEnd="22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22000">
                                          <p:cBhvr additive="base">
                                            <p:cTn id="22"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 presetClass="entr" presetSubtype="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8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9614" y="1905492"/>
            <a:ext cx="5457395" cy="2688422"/>
          </a:xfrm>
          <a:prstGeom prst="rect">
            <a:avLst/>
          </a:prstGeom>
        </p:spPr>
      </p:pic>
      <p:sp>
        <p:nvSpPr>
          <p:cNvPr id="2" name="Title 1"/>
          <p:cNvSpPr>
            <a:spLocks noGrp="1"/>
          </p:cNvSpPr>
          <p:nvPr>
            <p:ph type="title"/>
          </p:nvPr>
        </p:nvSpPr>
        <p:spPr>
          <a:xfrm>
            <a:off x="609441" y="77549"/>
            <a:ext cx="10969943" cy="665097"/>
          </a:xfrm>
        </p:spPr>
        <p:txBody>
          <a:bodyPr/>
          <a:lstStyle/>
          <a:p>
            <a:r>
              <a:rPr lang="en-US" sz="4312" dirty="0"/>
              <a:t>Resilient distributed datasets (RDDs)</a:t>
            </a:r>
          </a:p>
        </p:txBody>
      </p:sp>
      <p:sp>
        <p:nvSpPr>
          <p:cNvPr id="7" name="TextBox 6"/>
          <p:cNvSpPr txBox="1"/>
          <p:nvPr/>
        </p:nvSpPr>
        <p:spPr>
          <a:xfrm>
            <a:off x="5891266" y="1365763"/>
            <a:ext cx="6270100" cy="4853998"/>
          </a:xfrm>
          <a:prstGeom prst="rect">
            <a:avLst/>
          </a:prstGeom>
          <a:noFill/>
        </p:spPr>
        <p:txBody>
          <a:bodyPr wrap="square" lIns="108815" tIns="54408" rIns="108815" bIns="54408" rtlCol="0">
            <a:spAutoFit/>
          </a:bodyPr>
          <a:lstStyle/>
          <a:p>
            <a:r>
              <a:rPr lang="en-US" sz="2156" dirty="0"/>
              <a:t>Key idea: </a:t>
            </a:r>
            <a:r>
              <a:rPr lang="en-US" sz="2156" i="1" dirty="0"/>
              <a:t>resilient distributed datasets (RDDs)</a:t>
            </a:r>
          </a:p>
          <a:p>
            <a:pPr marL="952149" lvl="1" indent="-408064">
              <a:buFont typeface="Arial"/>
              <a:buChar char="•"/>
            </a:pPr>
            <a:r>
              <a:rPr lang="en-US" sz="2156" dirty="0"/>
              <a:t>Distributed collections of objects that can be cached in memory across cluster nodes</a:t>
            </a:r>
          </a:p>
          <a:p>
            <a:pPr marL="952149" lvl="1" indent="-408064">
              <a:buFont typeface="Arial"/>
              <a:buChar char="•"/>
            </a:pPr>
            <a:r>
              <a:rPr lang="en-US" sz="2156" dirty="0"/>
              <a:t>Manipulated through various parallel operators</a:t>
            </a:r>
          </a:p>
          <a:p>
            <a:pPr marL="952149" lvl="1" indent="-408064">
              <a:buFont typeface="Arial"/>
              <a:buChar char="•"/>
            </a:pPr>
            <a:r>
              <a:rPr lang="en-US" sz="2156" dirty="0"/>
              <a:t>Automatically rebuilt on failure</a:t>
            </a:r>
          </a:p>
          <a:p>
            <a:r>
              <a:rPr lang="en-US" sz="2156" dirty="0"/>
              <a:t>Interface</a:t>
            </a:r>
          </a:p>
          <a:p>
            <a:pPr marL="952149" lvl="1" indent="-408064">
              <a:buFont typeface="Arial"/>
              <a:buChar char="•"/>
            </a:pPr>
            <a:r>
              <a:rPr lang="en-US" sz="2156" dirty="0"/>
              <a:t>Clean language-integrated API in </a:t>
            </a:r>
            <a:r>
              <a:rPr lang="en-US" sz="2156" dirty="0" err="1"/>
              <a:t>Scala</a:t>
            </a:r>
            <a:endParaRPr lang="en-US" sz="2156" dirty="0"/>
          </a:p>
          <a:p>
            <a:pPr marL="952149" lvl="1" indent="-408064">
              <a:buFont typeface="Arial"/>
              <a:buChar char="•"/>
            </a:pPr>
            <a:r>
              <a:rPr lang="en-US" sz="2156" dirty="0"/>
              <a:t>Can be used </a:t>
            </a:r>
            <a:r>
              <a:rPr lang="en-US" sz="2156" i="1" dirty="0"/>
              <a:t>interactively</a:t>
            </a:r>
            <a:r>
              <a:rPr lang="en-US" sz="2156" dirty="0"/>
              <a:t> from </a:t>
            </a:r>
            <a:r>
              <a:rPr lang="en-US" sz="2156" dirty="0" err="1"/>
              <a:t>Scala</a:t>
            </a:r>
            <a:r>
              <a:rPr lang="en-US" sz="2156" dirty="0"/>
              <a:t> console</a:t>
            </a:r>
          </a:p>
          <a:p>
            <a:endParaRPr lang="en-US" sz="2156" dirty="0"/>
          </a:p>
          <a:p>
            <a:pPr eaLnBrk="0" hangingPunct="0">
              <a:spcBef>
                <a:spcPct val="30000"/>
              </a:spcBef>
              <a:defRPr/>
            </a:pPr>
            <a:r>
              <a:rPr lang="en-US" sz="2156" dirty="0"/>
              <a:t>RDDs track the series of transformations used to build them (</a:t>
            </a:r>
            <a:r>
              <a:rPr lang="en-US" sz="2156" b="1" dirty="0"/>
              <a:t>their </a:t>
            </a:r>
            <a:r>
              <a:rPr lang="en-US" sz="2156" b="1" i="1" dirty="0"/>
              <a:t>lineage</a:t>
            </a:r>
            <a:r>
              <a:rPr lang="en-US" sz="2156" dirty="0"/>
              <a:t>) to </a:t>
            </a:r>
            <a:r>
              <a:rPr lang="en-US" sz="2156" dirty="0" err="1"/>
              <a:t>recompute</a:t>
            </a:r>
            <a:r>
              <a:rPr lang="en-US" sz="2156" dirty="0"/>
              <a:t> lost data</a:t>
            </a:r>
          </a:p>
        </p:txBody>
      </p:sp>
      <p:sp>
        <p:nvSpPr>
          <p:cNvPr id="11" name="TextBox 10"/>
          <p:cNvSpPr txBox="1"/>
          <p:nvPr/>
        </p:nvSpPr>
        <p:spPr>
          <a:xfrm>
            <a:off x="481541" y="4800050"/>
            <a:ext cx="4321525" cy="969573"/>
          </a:xfrm>
          <a:prstGeom prst="rect">
            <a:avLst/>
          </a:prstGeom>
          <a:noFill/>
        </p:spPr>
        <p:txBody>
          <a:bodyPr wrap="none" lIns="108815" tIns="54408" rIns="108815" bIns="54408" rtlCol="0">
            <a:spAutoFit/>
          </a:bodyPr>
          <a:lstStyle/>
          <a:p>
            <a:r>
              <a:rPr lang="en-US" sz="1862" dirty="0"/>
              <a:t>Lineage graph for the RDDs (oblongs), </a:t>
            </a:r>
          </a:p>
          <a:p>
            <a:r>
              <a:rPr lang="en-US" sz="1862" dirty="0"/>
              <a:t>partitions (circles); lineage tracked at </a:t>
            </a:r>
          </a:p>
          <a:p>
            <a:r>
              <a:rPr lang="en-US" sz="1862" dirty="0"/>
              <a:t>partition granularity </a:t>
            </a:r>
          </a:p>
        </p:txBody>
      </p:sp>
    </p:spTree>
    <p:extLst>
      <p:ext uri="{BB962C8B-B14F-4D97-AF65-F5344CB8AC3E}">
        <p14:creationId xmlns:p14="http://schemas.microsoft.com/office/powerpoint/2010/main" val="56511604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Architecture</a:t>
            </a:r>
            <a:endParaRPr lang="en-US" dirty="0"/>
          </a:p>
        </p:txBody>
      </p:sp>
      <p:sp>
        <p:nvSpPr>
          <p:cNvPr id="4" name="Rectangle 3"/>
          <p:cNvSpPr/>
          <p:nvPr/>
        </p:nvSpPr>
        <p:spPr>
          <a:xfrm>
            <a:off x="1015735" y="2057953"/>
            <a:ext cx="2060117" cy="3503790"/>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108815" tIns="54408" rIns="108815" bIns="54408" rtlCol="0" anchor="ctr"/>
          <a:lstStyle/>
          <a:p>
            <a:pPr algn="ctr"/>
            <a:r>
              <a:rPr lang="en-US" sz="3136" dirty="0"/>
              <a:t>Meta store</a:t>
            </a:r>
          </a:p>
        </p:txBody>
      </p:sp>
      <p:sp>
        <p:nvSpPr>
          <p:cNvPr id="6" name="Rectangle 5"/>
          <p:cNvSpPr/>
          <p:nvPr/>
        </p:nvSpPr>
        <p:spPr>
          <a:xfrm>
            <a:off x="1015735" y="5714083"/>
            <a:ext cx="10084427" cy="531422"/>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r>
              <a:rPr lang="en-US" sz="3136" dirty="0"/>
              <a:t>HDFS</a:t>
            </a:r>
          </a:p>
        </p:txBody>
      </p:sp>
      <p:sp>
        <p:nvSpPr>
          <p:cNvPr id="5" name="Rectangle 4"/>
          <p:cNvSpPr/>
          <p:nvPr/>
        </p:nvSpPr>
        <p:spPr>
          <a:xfrm>
            <a:off x="3685294" y="2057952"/>
            <a:ext cx="7414868" cy="281521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108815" tIns="54408" rIns="108815" bIns="54408" rtlCol="0" anchor="t"/>
          <a:lstStyle/>
          <a:p>
            <a:endParaRPr lang="en-US" sz="980" dirty="0"/>
          </a:p>
          <a:p>
            <a:r>
              <a:rPr lang="en-US" sz="3136" dirty="0"/>
              <a:t>  Client</a:t>
            </a:r>
          </a:p>
        </p:txBody>
      </p:sp>
      <p:sp>
        <p:nvSpPr>
          <p:cNvPr id="7" name="Rectangle 6"/>
          <p:cNvSpPr/>
          <p:nvPr/>
        </p:nvSpPr>
        <p:spPr>
          <a:xfrm>
            <a:off x="3990014" y="2836799"/>
            <a:ext cx="6805428"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Driver</a:t>
            </a:r>
          </a:p>
        </p:txBody>
      </p:sp>
      <p:sp>
        <p:nvSpPr>
          <p:cNvPr id="8" name="Rectangle 7"/>
          <p:cNvSpPr/>
          <p:nvPr/>
        </p:nvSpPr>
        <p:spPr>
          <a:xfrm>
            <a:off x="3990014" y="3446155"/>
            <a:ext cx="1523603" cy="1206059"/>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SQL Parser</a:t>
            </a:r>
          </a:p>
        </p:txBody>
      </p:sp>
      <p:sp>
        <p:nvSpPr>
          <p:cNvPr id="10" name="Rectangle 9"/>
          <p:cNvSpPr/>
          <p:nvPr/>
        </p:nvSpPr>
        <p:spPr>
          <a:xfrm>
            <a:off x="5513616" y="3446154"/>
            <a:ext cx="2336192" cy="1206060"/>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Query Optimizer</a:t>
            </a:r>
          </a:p>
        </p:txBody>
      </p:sp>
      <p:sp>
        <p:nvSpPr>
          <p:cNvPr id="12" name="Rectangle 11"/>
          <p:cNvSpPr/>
          <p:nvPr/>
        </p:nvSpPr>
        <p:spPr>
          <a:xfrm>
            <a:off x="7849810" y="3446155"/>
            <a:ext cx="2945632"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Physical Plan</a:t>
            </a:r>
          </a:p>
        </p:txBody>
      </p:sp>
      <p:sp>
        <p:nvSpPr>
          <p:cNvPr id="14" name="Rectangle 13"/>
          <p:cNvSpPr/>
          <p:nvPr/>
        </p:nvSpPr>
        <p:spPr>
          <a:xfrm>
            <a:off x="7849810" y="4045503"/>
            <a:ext cx="2945632"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Execution</a:t>
            </a:r>
          </a:p>
        </p:txBody>
      </p:sp>
      <p:sp>
        <p:nvSpPr>
          <p:cNvPr id="13" name="Rectangle 12"/>
          <p:cNvSpPr/>
          <p:nvPr/>
        </p:nvSpPr>
        <p:spPr>
          <a:xfrm>
            <a:off x="6529354" y="2227445"/>
            <a:ext cx="2133044"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CLI</a:t>
            </a:r>
          </a:p>
        </p:txBody>
      </p:sp>
      <p:sp>
        <p:nvSpPr>
          <p:cNvPr id="15" name="Rectangle 14"/>
          <p:cNvSpPr/>
          <p:nvPr/>
        </p:nvSpPr>
        <p:spPr>
          <a:xfrm>
            <a:off x="8662398" y="2227445"/>
            <a:ext cx="2133044"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JDBC</a:t>
            </a:r>
          </a:p>
        </p:txBody>
      </p:sp>
      <p:sp>
        <p:nvSpPr>
          <p:cNvPr id="17" name="Rectangle 16"/>
          <p:cNvSpPr/>
          <p:nvPr/>
        </p:nvSpPr>
        <p:spPr>
          <a:xfrm>
            <a:off x="3685294" y="5030321"/>
            <a:ext cx="7414868" cy="531422"/>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r>
              <a:rPr lang="en-US" sz="3136" dirty="0" err="1"/>
              <a:t>MapReduce</a:t>
            </a:r>
            <a:endParaRPr lang="en-US" sz="3136" dirty="0"/>
          </a:p>
        </p:txBody>
      </p:sp>
      <p:sp>
        <p:nvSpPr>
          <p:cNvPr id="18" name="Left-Right Arrow 17"/>
          <p:cNvSpPr/>
          <p:nvPr/>
        </p:nvSpPr>
        <p:spPr>
          <a:xfrm>
            <a:off x="2920512" y="3276661"/>
            <a:ext cx="893524" cy="374462"/>
          </a:xfrm>
          <a:prstGeom prst="leftRightArrow">
            <a:avLst/>
          </a:prstGeom>
          <a:solidFill>
            <a:schemeClr val="accent4">
              <a:lumMod val="20000"/>
              <a:lumOff val="80000"/>
            </a:schemeClr>
          </a:solidFill>
          <a:ln w="12700" cmpd="sng">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352"/>
          </a:p>
        </p:txBody>
      </p:sp>
      <p:sp>
        <p:nvSpPr>
          <p:cNvPr id="19" name="Left-Right Arrow 18"/>
          <p:cNvSpPr/>
          <p:nvPr/>
        </p:nvSpPr>
        <p:spPr>
          <a:xfrm rot="16200000">
            <a:off x="9004117" y="4607472"/>
            <a:ext cx="571215" cy="499355"/>
          </a:xfrm>
          <a:prstGeom prst="leftRightArrow">
            <a:avLst/>
          </a:prstGeom>
          <a:solidFill>
            <a:schemeClr val="accent4">
              <a:lumMod val="20000"/>
              <a:lumOff val="80000"/>
            </a:schemeClr>
          </a:solidFill>
          <a:ln w="12700" cmpd="sng">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352"/>
          </a:p>
        </p:txBody>
      </p:sp>
      <p:sp>
        <p:nvSpPr>
          <p:cNvPr id="16" name="Left-Right Arrow 15"/>
          <p:cNvSpPr/>
          <p:nvPr/>
        </p:nvSpPr>
        <p:spPr>
          <a:xfrm rot="16200000">
            <a:off x="9012881" y="5389847"/>
            <a:ext cx="553686" cy="499355"/>
          </a:xfrm>
          <a:prstGeom prst="leftRightArrow">
            <a:avLst/>
          </a:prstGeom>
          <a:solidFill>
            <a:srgbClr val="F2DCDB"/>
          </a:solidFill>
          <a:ln w="12700" cmpd="sng">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352"/>
          </a:p>
        </p:txBody>
      </p:sp>
    </p:spTree>
    <p:extLst>
      <p:ext uri="{BB962C8B-B14F-4D97-AF65-F5344CB8AC3E}">
        <p14:creationId xmlns:p14="http://schemas.microsoft.com/office/powerpoint/2010/main" val="261369114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Shark Architecture</a:t>
            </a:r>
            <a:endParaRPr lang="en-US" dirty="0"/>
          </a:p>
        </p:txBody>
      </p:sp>
      <p:sp>
        <p:nvSpPr>
          <p:cNvPr id="4" name="Rectangle 3"/>
          <p:cNvSpPr/>
          <p:nvPr/>
        </p:nvSpPr>
        <p:spPr>
          <a:xfrm>
            <a:off x="1015735" y="2057953"/>
            <a:ext cx="2060117" cy="3503790"/>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108815" tIns="54408" rIns="108815" bIns="54408" rtlCol="0" anchor="ctr"/>
          <a:lstStyle/>
          <a:p>
            <a:pPr algn="ctr"/>
            <a:r>
              <a:rPr lang="en-US" sz="3136" dirty="0"/>
              <a:t>Meta store</a:t>
            </a:r>
          </a:p>
        </p:txBody>
      </p:sp>
      <p:sp>
        <p:nvSpPr>
          <p:cNvPr id="6" name="Rectangle 5"/>
          <p:cNvSpPr/>
          <p:nvPr/>
        </p:nvSpPr>
        <p:spPr>
          <a:xfrm>
            <a:off x="1015735" y="5714083"/>
            <a:ext cx="10084427" cy="531422"/>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r>
              <a:rPr lang="en-US" sz="3136" dirty="0"/>
              <a:t>HDFS</a:t>
            </a:r>
          </a:p>
        </p:txBody>
      </p:sp>
      <p:sp>
        <p:nvSpPr>
          <p:cNvPr id="5" name="Rectangle 4"/>
          <p:cNvSpPr/>
          <p:nvPr/>
        </p:nvSpPr>
        <p:spPr>
          <a:xfrm>
            <a:off x="3685294" y="2057952"/>
            <a:ext cx="7414868" cy="2815216"/>
          </a:xfrm>
          <a:prstGeom prst="rect">
            <a:avLst/>
          </a:prstGeom>
          <a:ln>
            <a:headEnd type="none" w="med" len="med"/>
            <a:tailEnd type="none"/>
          </a:ln>
        </p:spPr>
        <p:style>
          <a:lnRef idx="1">
            <a:schemeClr val="accent4"/>
          </a:lnRef>
          <a:fillRef idx="3">
            <a:schemeClr val="accent4"/>
          </a:fillRef>
          <a:effectRef idx="2">
            <a:schemeClr val="accent4"/>
          </a:effectRef>
          <a:fontRef idx="minor">
            <a:schemeClr val="lt1"/>
          </a:fontRef>
        </p:style>
        <p:txBody>
          <a:bodyPr lIns="108815" tIns="54408" rIns="108815" bIns="54408" rtlCol="0" anchor="t"/>
          <a:lstStyle/>
          <a:p>
            <a:endParaRPr lang="en-US" sz="980" dirty="0"/>
          </a:p>
          <a:p>
            <a:r>
              <a:rPr lang="en-US" sz="3136" dirty="0"/>
              <a:t>  Client</a:t>
            </a:r>
          </a:p>
        </p:txBody>
      </p:sp>
      <p:sp>
        <p:nvSpPr>
          <p:cNvPr id="7" name="Rectangle 6"/>
          <p:cNvSpPr/>
          <p:nvPr/>
        </p:nvSpPr>
        <p:spPr>
          <a:xfrm>
            <a:off x="3990014" y="2836799"/>
            <a:ext cx="6805428"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Driver</a:t>
            </a:r>
          </a:p>
        </p:txBody>
      </p:sp>
      <p:sp>
        <p:nvSpPr>
          <p:cNvPr id="8" name="Rectangle 7"/>
          <p:cNvSpPr/>
          <p:nvPr/>
        </p:nvSpPr>
        <p:spPr>
          <a:xfrm>
            <a:off x="3990014" y="3446155"/>
            <a:ext cx="1523603" cy="1206059"/>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SQL Parser</a:t>
            </a:r>
          </a:p>
        </p:txBody>
      </p:sp>
      <p:sp>
        <p:nvSpPr>
          <p:cNvPr id="10" name="Rectangle 9"/>
          <p:cNvSpPr/>
          <p:nvPr/>
        </p:nvSpPr>
        <p:spPr>
          <a:xfrm>
            <a:off x="5513616" y="3446154"/>
            <a:ext cx="2336192" cy="1206060"/>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endParaRPr lang="en-US" sz="3136" dirty="0"/>
          </a:p>
        </p:txBody>
      </p:sp>
      <p:sp>
        <p:nvSpPr>
          <p:cNvPr id="12" name="Rectangle 11"/>
          <p:cNvSpPr/>
          <p:nvPr/>
        </p:nvSpPr>
        <p:spPr>
          <a:xfrm>
            <a:off x="7849810" y="3446155"/>
            <a:ext cx="2945632" cy="609355"/>
          </a:xfrm>
          <a:prstGeom prst="rect">
            <a:avLst/>
          </a:prstGeom>
          <a:ln>
            <a:solidFill>
              <a:schemeClr val="accent4"/>
            </a:solidFill>
            <a:headEnd type="none" w="med" len="med"/>
            <a:tailEnd type="none"/>
          </a:ln>
          <a:effectLst/>
        </p:spPr>
        <p:style>
          <a:lnRef idx="1">
            <a:schemeClr val="accent5"/>
          </a:lnRef>
          <a:fillRef idx="2">
            <a:schemeClr val="accent5"/>
          </a:fillRef>
          <a:effectRef idx="1">
            <a:schemeClr val="accent5"/>
          </a:effectRef>
          <a:fontRef idx="minor">
            <a:schemeClr val="dk1"/>
          </a:fontRef>
        </p:style>
        <p:txBody>
          <a:bodyPr lIns="108815" tIns="54408" rIns="108815" bIns="54408" rtlCol="0" anchor="ctr"/>
          <a:lstStyle/>
          <a:p>
            <a:pPr algn="ctr"/>
            <a:r>
              <a:rPr lang="en-US" sz="3136" dirty="0"/>
              <a:t>Physical Plan</a:t>
            </a:r>
          </a:p>
        </p:txBody>
      </p:sp>
      <p:sp>
        <p:nvSpPr>
          <p:cNvPr id="14" name="Rectangle 13"/>
          <p:cNvSpPr/>
          <p:nvPr/>
        </p:nvSpPr>
        <p:spPr>
          <a:xfrm>
            <a:off x="7849810" y="4045503"/>
            <a:ext cx="2945632" cy="609355"/>
          </a:xfrm>
          <a:prstGeom prst="rect">
            <a:avLst/>
          </a:prstGeom>
          <a:ln>
            <a:solidFill>
              <a:schemeClr val="accent4"/>
            </a:solidFill>
            <a:headEnd type="none" w="med" len="med"/>
            <a:tailEnd type="none"/>
          </a:ln>
          <a:effectLst/>
        </p:spPr>
        <p:style>
          <a:lnRef idx="1">
            <a:schemeClr val="accent5"/>
          </a:lnRef>
          <a:fillRef idx="2">
            <a:schemeClr val="accent5"/>
          </a:fillRef>
          <a:effectRef idx="1">
            <a:schemeClr val="accent5"/>
          </a:effectRef>
          <a:fontRef idx="minor">
            <a:schemeClr val="dk1"/>
          </a:fontRef>
        </p:style>
        <p:txBody>
          <a:bodyPr lIns="108815" tIns="54408" rIns="108815" bIns="54408" rtlCol="0" anchor="ctr"/>
          <a:lstStyle/>
          <a:p>
            <a:pPr algn="ctr"/>
            <a:r>
              <a:rPr lang="en-US" sz="3136" dirty="0"/>
              <a:t>Execution</a:t>
            </a:r>
          </a:p>
        </p:txBody>
      </p:sp>
      <p:sp>
        <p:nvSpPr>
          <p:cNvPr id="13" name="Rectangle 12"/>
          <p:cNvSpPr/>
          <p:nvPr/>
        </p:nvSpPr>
        <p:spPr>
          <a:xfrm>
            <a:off x="6529354" y="2227445"/>
            <a:ext cx="2133044"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CLI</a:t>
            </a:r>
          </a:p>
        </p:txBody>
      </p:sp>
      <p:sp>
        <p:nvSpPr>
          <p:cNvPr id="15" name="Rectangle 14"/>
          <p:cNvSpPr/>
          <p:nvPr/>
        </p:nvSpPr>
        <p:spPr>
          <a:xfrm>
            <a:off x="8662398" y="2227445"/>
            <a:ext cx="2133044" cy="609355"/>
          </a:xfrm>
          <a:prstGeom prst="rect">
            <a:avLst/>
          </a:prstGeom>
          <a:ln>
            <a:headEnd type="none" w="med" len="med"/>
            <a:tailEnd type="none"/>
          </a:ln>
          <a:effectLst/>
        </p:spPr>
        <p:style>
          <a:lnRef idx="1">
            <a:schemeClr val="accent4"/>
          </a:lnRef>
          <a:fillRef idx="2">
            <a:schemeClr val="accent4"/>
          </a:fillRef>
          <a:effectRef idx="1">
            <a:schemeClr val="accent4"/>
          </a:effectRef>
          <a:fontRef idx="minor">
            <a:schemeClr val="dk1"/>
          </a:fontRef>
        </p:style>
        <p:txBody>
          <a:bodyPr lIns="108815" tIns="54408" rIns="108815" bIns="54408" rtlCol="0" anchor="ctr"/>
          <a:lstStyle/>
          <a:p>
            <a:pPr algn="ctr"/>
            <a:r>
              <a:rPr lang="en-US" sz="3136" dirty="0"/>
              <a:t>JDBC</a:t>
            </a:r>
          </a:p>
        </p:txBody>
      </p:sp>
      <p:sp>
        <p:nvSpPr>
          <p:cNvPr id="17" name="Rectangle 16"/>
          <p:cNvSpPr/>
          <p:nvPr/>
        </p:nvSpPr>
        <p:spPr>
          <a:xfrm>
            <a:off x="3685294" y="5030321"/>
            <a:ext cx="7414868" cy="531422"/>
          </a:xfrm>
          <a:prstGeom prst="rect">
            <a:avLst/>
          </a:prstGeom>
          <a:ln>
            <a:headEnd type="none" w="med" len="med"/>
            <a:tailEnd type="none"/>
          </a:ln>
        </p:spPr>
        <p:style>
          <a:lnRef idx="1">
            <a:schemeClr val="accent5"/>
          </a:lnRef>
          <a:fillRef idx="3">
            <a:schemeClr val="accent5"/>
          </a:fillRef>
          <a:effectRef idx="2">
            <a:schemeClr val="accent5"/>
          </a:effectRef>
          <a:fontRef idx="minor">
            <a:schemeClr val="lt1"/>
          </a:fontRef>
        </p:style>
        <p:txBody>
          <a:bodyPr lIns="108815" tIns="54408" rIns="108815" bIns="54408" rtlCol="0" anchor="ctr"/>
          <a:lstStyle/>
          <a:p>
            <a:pPr algn="ctr"/>
            <a:r>
              <a:rPr lang="en-US" sz="3136" dirty="0"/>
              <a:t>Spark</a:t>
            </a:r>
          </a:p>
        </p:txBody>
      </p:sp>
      <p:sp>
        <p:nvSpPr>
          <p:cNvPr id="16" name="Rectangle 15"/>
          <p:cNvSpPr/>
          <p:nvPr/>
        </p:nvSpPr>
        <p:spPr>
          <a:xfrm>
            <a:off x="8430604" y="2836798"/>
            <a:ext cx="2364838" cy="609355"/>
          </a:xfrm>
          <a:prstGeom prst="rect">
            <a:avLst/>
          </a:prstGeom>
          <a:ln>
            <a:solidFill>
              <a:schemeClr val="accent4"/>
            </a:solidFill>
            <a:headEnd type="none" w="med" len="med"/>
            <a:tailEnd type="none"/>
          </a:ln>
          <a:effectLst/>
        </p:spPr>
        <p:style>
          <a:lnRef idx="1">
            <a:schemeClr val="accent5"/>
          </a:lnRef>
          <a:fillRef idx="2">
            <a:schemeClr val="accent5"/>
          </a:fillRef>
          <a:effectRef idx="1">
            <a:schemeClr val="accent5"/>
          </a:effectRef>
          <a:fontRef idx="minor">
            <a:schemeClr val="dk1"/>
          </a:fontRef>
        </p:style>
        <p:txBody>
          <a:bodyPr lIns="108815" tIns="54408" rIns="108815" bIns="54408" rtlCol="0" anchor="ctr"/>
          <a:lstStyle/>
          <a:p>
            <a:pPr algn="ctr"/>
            <a:r>
              <a:rPr lang="en-US" sz="3136" dirty="0"/>
              <a:t>Cache Mgr.</a:t>
            </a:r>
          </a:p>
        </p:txBody>
      </p:sp>
      <p:sp>
        <p:nvSpPr>
          <p:cNvPr id="18" name="Left-Right Arrow 17"/>
          <p:cNvSpPr/>
          <p:nvPr/>
        </p:nvSpPr>
        <p:spPr>
          <a:xfrm>
            <a:off x="2920512" y="3276661"/>
            <a:ext cx="893524" cy="374462"/>
          </a:xfrm>
          <a:prstGeom prst="leftRightArrow">
            <a:avLst/>
          </a:prstGeom>
          <a:solidFill>
            <a:schemeClr val="accent4">
              <a:lumMod val="20000"/>
              <a:lumOff val="80000"/>
            </a:schemeClr>
          </a:solidFill>
          <a:ln w="12700" cmpd="sng">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352"/>
          </a:p>
        </p:txBody>
      </p:sp>
      <p:sp>
        <p:nvSpPr>
          <p:cNvPr id="19" name="Left-Right Arrow 18"/>
          <p:cNvSpPr/>
          <p:nvPr/>
        </p:nvSpPr>
        <p:spPr>
          <a:xfrm rot="16200000">
            <a:off x="9004117" y="4607472"/>
            <a:ext cx="571215" cy="499355"/>
          </a:xfrm>
          <a:prstGeom prst="leftRightArrow">
            <a:avLst/>
          </a:prstGeom>
          <a:solidFill>
            <a:schemeClr val="accent5">
              <a:lumMod val="20000"/>
              <a:lumOff val="80000"/>
            </a:schemeClr>
          </a:solidFill>
          <a:ln w="12700" cmpd="sng">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352"/>
          </a:p>
        </p:txBody>
      </p:sp>
      <p:sp>
        <p:nvSpPr>
          <p:cNvPr id="20" name="Rectangle 19"/>
          <p:cNvSpPr/>
          <p:nvPr/>
        </p:nvSpPr>
        <p:spPr>
          <a:xfrm>
            <a:off x="5513616" y="3446882"/>
            <a:ext cx="2336192" cy="1218710"/>
          </a:xfrm>
          <a:prstGeom prst="rect">
            <a:avLst/>
          </a:prstGeom>
          <a:gradFill flip="none" rotWithShape="1">
            <a:gsLst>
              <a:gs pos="0">
                <a:schemeClr val="accent5">
                  <a:tint val="50000"/>
                  <a:satMod val="300000"/>
                  <a:alpha val="50000"/>
                </a:schemeClr>
              </a:gs>
              <a:gs pos="35000">
                <a:schemeClr val="accent5">
                  <a:tint val="37000"/>
                  <a:satMod val="300000"/>
                  <a:alpha val="50000"/>
                </a:schemeClr>
              </a:gs>
              <a:gs pos="100000">
                <a:schemeClr val="accent5">
                  <a:tint val="15000"/>
                  <a:satMod val="350000"/>
                  <a:alpha val="50000"/>
                </a:schemeClr>
              </a:gs>
            </a:gsLst>
            <a:lin ang="16200000" scaled="1"/>
            <a:tileRect/>
          </a:gradFill>
          <a:ln>
            <a:solidFill>
              <a:schemeClr val="accent4"/>
            </a:solidFill>
            <a:headEnd type="none" w="med" len="med"/>
            <a:tailEnd type="none"/>
          </a:ln>
          <a:effectLst/>
        </p:spPr>
        <p:style>
          <a:lnRef idx="1">
            <a:schemeClr val="accent5"/>
          </a:lnRef>
          <a:fillRef idx="2">
            <a:schemeClr val="accent5"/>
          </a:fillRef>
          <a:effectRef idx="1">
            <a:schemeClr val="accent5"/>
          </a:effectRef>
          <a:fontRef idx="minor">
            <a:schemeClr val="dk1"/>
          </a:fontRef>
        </p:style>
        <p:txBody>
          <a:bodyPr lIns="108815" tIns="54408" rIns="108815" bIns="54408" rtlCol="0" anchor="ctr"/>
          <a:lstStyle/>
          <a:p>
            <a:pPr algn="ctr"/>
            <a:r>
              <a:rPr lang="en-US" sz="3136" dirty="0"/>
              <a:t>Query Optimizer</a:t>
            </a:r>
          </a:p>
        </p:txBody>
      </p:sp>
      <p:sp>
        <p:nvSpPr>
          <p:cNvPr id="22" name="Left-Right Arrow 21"/>
          <p:cNvSpPr/>
          <p:nvPr/>
        </p:nvSpPr>
        <p:spPr>
          <a:xfrm rot="16200000">
            <a:off x="9012881" y="5389847"/>
            <a:ext cx="553686" cy="499355"/>
          </a:xfrm>
          <a:prstGeom prst="leftRightArrow">
            <a:avLst/>
          </a:prstGeom>
          <a:solidFill>
            <a:srgbClr val="DBEEF4"/>
          </a:solidFill>
          <a:ln w="12700" cmpd="sng">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352"/>
          </a:p>
        </p:txBody>
      </p:sp>
      <p:sp>
        <p:nvSpPr>
          <p:cNvPr id="23" name="TextBox 22"/>
          <p:cNvSpPr txBox="1"/>
          <p:nvPr/>
        </p:nvSpPr>
        <p:spPr>
          <a:xfrm>
            <a:off x="8158631" y="6425909"/>
            <a:ext cx="4030194" cy="517103"/>
          </a:xfrm>
          <a:prstGeom prst="rect">
            <a:avLst/>
          </a:prstGeom>
          <a:noFill/>
        </p:spPr>
        <p:txBody>
          <a:bodyPr wrap="none" lIns="108815" tIns="54408" rIns="108815" bIns="54408" rtlCol="0">
            <a:spAutoFit/>
          </a:bodyPr>
          <a:lstStyle/>
          <a:p>
            <a:pPr algn="r"/>
            <a:r>
              <a:rPr lang="en-US" sz="2646" dirty="0">
                <a:latin typeface="Corbel"/>
                <a:cs typeface="Corbel"/>
              </a:rPr>
              <a:t>[Engle et al, SIGMOD 2012]</a:t>
            </a:r>
          </a:p>
        </p:txBody>
      </p:sp>
    </p:spTree>
    <p:extLst>
      <p:ext uri="{BB962C8B-B14F-4D97-AF65-F5344CB8AC3E}">
        <p14:creationId xmlns:p14="http://schemas.microsoft.com/office/powerpoint/2010/main" val="847061816"/>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458396"/>
            <a:ext cx="10969943" cy="895994"/>
          </a:xfrm>
        </p:spPr>
        <p:txBody>
          <a:bodyPr/>
          <a:lstStyle/>
          <a:p>
            <a:r>
              <a:rPr lang="en-US" sz="5979" dirty="0"/>
              <a:t>Efficient In-Memory Storage</a:t>
            </a:r>
          </a:p>
        </p:txBody>
      </p:sp>
      <p:sp>
        <p:nvSpPr>
          <p:cNvPr id="3" name="Content Placeholder 2"/>
          <p:cNvSpPr>
            <a:spLocks noGrp="1"/>
          </p:cNvSpPr>
          <p:nvPr>
            <p:ph idx="4294967295"/>
          </p:nvPr>
        </p:nvSpPr>
        <p:spPr>
          <a:xfrm>
            <a:off x="609441" y="1829445"/>
            <a:ext cx="10969943" cy="2172816"/>
          </a:xfrm>
          <a:prstGeom prst="rect">
            <a:avLst/>
          </a:prstGeom>
        </p:spPr>
        <p:txBody>
          <a:bodyPr vert="horz" wrap="square" lIns="108815" tIns="54408" rIns="108815" bIns="54408" rtlCol="0">
            <a:spAutoFit/>
          </a:bodyPr>
          <a:lstStyle/>
          <a:p>
            <a:r>
              <a:rPr lang="en-US" sz="3528" dirty="0"/>
              <a:t>Simply caching Hive records as Java objects is inefficient due to high per-object overhead</a:t>
            </a:r>
          </a:p>
          <a:p>
            <a:r>
              <a:rPr lang="en-US" sz="3528" dirty="0"/>
              <a:t>Instead, Shark employs column-oriented storage using </a:t>
            </a:r>
            <a:r>
              <a:rPr lang="en-US" sz="3528" b="1" dirty="0"/>
              <a:t>arrays of primitive types</a:t>
            </a:r>
            <a:endParaRPr lang="en-US" b="1" dirty="0"/>
          </a:p>
        </p:txBody>
      </p:sp>
      <p:sp>
        <p:nvSpPr>
          <p:cNvPr id="4" name="Rectangle 3"/>
          <p:cNvSpPr/>
          <p:nvPr/>
        </p:nvSpPr>
        <p:spPr>
          <a:xfrm>
            <a:off x="6781316"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1</a:t>
            </a:r>
          </a:p>
        </p:txBody>
      </p:sp>
      <p:sp>
        <p:nvSpPr>
          <p:cNvPr id="5" name="Title 1"/>
          <p:cNvSpPr txBox="1">
            <a:spLocks/>
          </p:cNvSpPr>
          <p:nvPr/>
        </p:nvSpPr>
        <p:spPr>
          <a:xfrm>
            <a:off x="5700942" y="4038355"/>
            <a:ext cx="4926318" cy="990201"/>
          </a:xfrm>
          <a:prstGeom prst="rect">
            <a:avLst/>
          </a:prstGeom>
          <a:ln w="12700" cmpd="sng">
            <a:noFill/>
          </a:ln>
        </p:spPr>
        <p:txBody>
          <a:bodyPr vert="horz" lIns="108815" tIns="54408" rIns="108815" bIns="5440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42" b="1" dirty="0"/>
              <a:t>Column Storage</a:t>
            </a:r>
          </a:p>
        </p:txBody>
      </p:sp>
      <p:sp>
        <p:nvSpPr>
          <p:cNvPr id="7" name="Rectangle 6"/>
          <p:cNvSpPr/>
          <p:nvPr/>
        </p:nvSpPr>
        <p:spPr>
          <a:xfrm>
            <a:off x="7681625"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2</a:t>
            </a:r>
          </a:p>
        </p:txBody>
      </p:sp>
      <p:sp>
        <p:nvSpPr>
          <p:cNvPr id="8" name="Rectangle 7"/>
          <p:cNvSpPr/>
          <p:nvPr/>
        </p:nvSpPr>
        <p:spPr>
          <a:xfrm>
            <a:off x="8595788"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a:t>
            </a:r>
          </a:p>
        </p:txBody>
      </p:sp>
      <p:sp>
        <p:nvSpPr>
          <p:cNvPr id="10" name="Rectangle 9"/>
          <p:cNvSpPr/>
          <p:nvPr/>
        </p:nvSpPr>
        <p:spPr>
          <a:xfrm>
            <a:off x="6818252"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john</a:t>
            </a:r>
          </a:p>
        </p:txBody>
      </p:sp>
      <p:sp>
        <p:nvSpPr>
          <p:cNvPr id="11" name="Rectangle 10"/>
          <p:cNvSpPr/>
          <p:nvPr/>
        </p:nvSpPr>
        <p:spPr>
          <a:xfrm>
            <a:off x="7718561"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mike</a:t>
            </a:r>
          </a:p>
        </p:txBody>
      </p:sp>
      <p:sp>
        <p:nvSpPr>
          <p:cNvPr id="12" name="Rectangle 11"/>
          <p:cNvSpPr/>
          <p:nvPr/>
        </p:nvSpPr>
        <p:spPr>
          <a:xfrm>
            <a:off x="8595788"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sally</a:t>
            </a:r>
          </a:p>
        </p:txBody>
      </p:sp>
      <p:sp>
        <p:nvSpPr>
          <p:cNvPr id="13" name="Rectangle 12"/>
          <p:cNvSpPr/>
          <p:nvPr/>
        </p:nvSpPr>
        <p:spPr>
          <a:xfrm>
            <a:off x="6804402"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4.1</a:t>
            </a:r>
          </a:p>
        </p:txBody>
      </p:sp>
      <p:sp>
        <p:nvSpPr>
          <p:cNvPr id="14" name="Rectangle 13"/>
          <p:cNvSpPr/>
          <p:nvPr/>
        </p:nvSpPr>
        <p:spPr>
          <a:xfrm>
            <a:off x="7704711"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3.5</a:t>
            </a:r>
          </a:p>
        </p:txBody>
      </p:sp>
      <p:sp>
        <p:nvSpPr>
          <p:cNvPr id="15" name="Rectangle 14"/>
          <p:cNvSpPr/>
          <p:nvPr/>
        </p:nvSpPr>
        <p:spPr>
          <a:xfrm>
            <a:off x="8595788"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6.4</a:t>
            </a:r>
          </a:p>
        </p:txBody>
      </p:sp>
      <p:sp>
        <p:nvSpPr>
          <p:cNvPr id="25" name="Title 1"/>
          <p:cNvSpPr txBox="1">
            <a:spLocks/>
          </p:cNvSpPr>
          <p:nvPr/>
        </p:nvSpPr>
        <p:spPr>
          <a:xfrm>
            <a:off x="1218883" y="4038355"/>
            <a:ext cx="4926318" cy="990201"/>
          </a:xfrm>
          <a:prstGeom prst="rect">
            <a:avLst/>
          </a:prstGeom>
          <a:ln w="12700" cmpd="sng">
            <a:noFill/>
          </a:ln>
        </p:spPr>
        <p:txBody>
          <a:bodyPr vert="horz" lIns="108815" tIns="54408" rIns="108815" bIns="5440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42" b="1" dirty="0"/>
              <a:t>Row Storage</a:t>
            </a:r>
          </a:p>
        </p:txBody>
      </p:sp>
      <p:sp>
        <p:nvSpPr>
          <p:cNvPr id="26" name="Rectangle 25"/>
          <p:cNvSpPr/>
          <p:nvPr/>
        </p:nvSpPr>
        <p:spPr>
          <a:xfrm>
            <a:off x="2302844"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1</a:t>
            </a:r>
          </a:p>
        </p:txBody>
      </p:sp>
      <p:sp>
        <p:nvSpPr>
          <p:cNvPr id="27" name="Rectangle 26"/>
          <p:cNvSpPr/>
          <p:nvPr/>
        </p:nvSpPr>
        <p:spPr>
          <a:xfrm>
            <a:off x="3217006" y="4876218"/>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john</a:t>
            </a:r>
          </a:p>
        </p:txBody>
      </p:sp>
      <p:sp>
        <p:nvSpPr>
          <p:cNvPr id="28" name="Rectangle 27"/>
          <p:cNvSpPr/>
          <p:nvPr/>
        </p:nvSpPr>
        <p:spPr>
          <a:xfrm>
            <a:off x="4131168" y="4876218"/>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4.1</a:t>
            </a:r>
          </a:p>
        </p:txBody>
      </p:sp>
      <p:sp>
        <p:nvSpPr>
          <p:cNvPr id="29" name="Rectangle 28"/>
          <p:cNvSpPr/>
          <p:nvPr/>
        </p:nvSpPr>
        <p:spPr>
          <a:xfrm>
            <a:off x="2302844" y="5464799"/>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2</a:t>
            </a:r>
          </a:p>
        </p:txBody>
      </p:sp>
      <p:sp>
        <p:nvSpPr>
          <p:cNvPr id="30" name="Rectangle 29"/>
          <p:cNvSpPr/>
          <p:nvPr/>
        </p:nvSpPr>
        <p:spPr>
          <a:xfrm>
            <a:off x="3217006"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mike</a:t>
            </a:r>
          </a:p>
        </p:txBody>
      </p:sp>
      <p:sp>
        <p:nvSpPr>
          <p:cNvPr id="31" name="Rectangle 30"/>
          <p:cNvSpPr/>
          <p:nvPr/>
        </p:nvSpPr>
        <p:spPr>
          <a:xfrm>
            <a:off x="4131168" y="5464799"/>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3.5</a:t>
            </a:r>
          </a:p>
        </p:txBody>
      </p:sp>
      <p:sp>
        <p:nvSpPr>
          <p:cNvPr id="32" name="Rectangle 31"/>
          <p:cNvSpPr/>
          <p:nvPr/>
        </p:nvSpPr>
        <p:spPr>
          <a:xfrm>
            <a:off x="2302844" y="6034111"/>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a:t>
            </a:r>
          </a:p>
        </p:txBody>
      </p:sp>
      <p:sp>
        <p:nvSpPr>
          <p:cNvPr id="33" name="Rectangle 32"/>
          <p:cNvSpPr/>
          <p:nvPr/>
        </p:nvSpPr>
        <p:spPr>
          <a:xfrm>
            <a:off x="3217006" y="6034111"/>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sally</a:t>
            </a:r>
          </a:p>
        </p:txBody>
      </p:sp>
      <p:sp>
        <p:nvSpPr>
          <p:cNvPr id="34" name="Rectangle 33"/>
          <p:cNvSpPr/>
          <p:nvPr/>
        </p:nvSpPr>
        <p:spPr>
          <a:xfrm>
            <a:off x="4131168"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6.4</a:t>
            </a:r>
          </a:p>
        </p:txBody>
      </p:sp>
    </p:spTree>
    <p:extLst>
      <p:ext uri="{BB962C8B-B14F-4D97-AF65-F5344CB8AC3E}">
        <p14:creationId xmlns:p14="http://schemas.microsoft.com/office/powerpoint/2010/main" val="106555942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foursquare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310" y="2080862"/>
            <a:ext cx="5462829" cy="1650452"/>
          </a:xfrm>
          <a:prstGeom prst="rect">
            <a:avLst/>
          </a:prstGeom>
        </p:spPr>
      </p:pic>
      <p:sp>
        <p:nvSpPr>
          <p:cNvPr id="2" name="Title 1"/>
          <p:cNvSpPr>
            <a:spLocks noGrp="1"/>
          </p:cNvSpPr>
          <p:nvPr>
            <p:ph type="title"/>
          </p:nvPr>
        </p:nvSpPr>
        <p:spPr/>
        <p:txBody>
          <a:bodyPr/>
          <a:lstStyle/>
          <a:p>
            <a:r>
              <a:rPr lang="en-US" dirty="0" smtClean="0"/>
              <a:t>Spark Users</a:t>
            </a:r>
            <a:endParaRPr lang="en-US" dirty="0"/>
          </a:p>
        </p:txBody>
      </p:sp>
      <p:pic>
        <p:nvPicPr>
          <p:cNvPr id="4" name="Picture 3" descr="conviva-logo.png"/>
          <p:cNvPicPr>
            <a:picLocks noChangeAspect="1"/>
          </p:cNvPicPr>
          <p:nvPr/>
        </p:nvPicPr>
        <p:blipFill rotWithShape="1">
          <a:blip r:embed="rId4" cstate="print">
            <a:extLst>
              <a:ext uri="{28A0092B-C50C-407E-A947-70E740481C1C}">
                <a14:useLocalDpi xmlns:a14="http://schemas.microsoft.com/office/drawing/2010/main"/>
              </a:ext>
            </a:extLst>
          </a:blip>
          <a:srcRect r="48145"/>
          <a:stretch/>
        </p:blipFill>
        <p:spPr>
          <a:xfrm>
            <a:off x="943370" y="2483570"/>
            <a:ext cx="5151043" cy="714560"/>
          </a:xfrm>
          <a:prstGeom prst="rect">
            <a:avLst/>
          </a:prstGeom>
        </p:spPr>
      </p:pic>
      <p:pic>
        <p:nvPicPr>
          <p:cNvPr id="5" name="Picture 4" descr="yahooLog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936" y="3683958"/>
            <a:ext cx="3832492" cy="986247"/>
          </a:xfrm>
          <a:prstGeom prst="rect">
            <a:avLst/>
          </a:prstGeom>
        </p:spPr>
      </p:pic>
      <p:pic>
        <p:nvPicPr>
          <p:cNvPr id="6" name="Picture 5" descr="klout.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0033" y="3941100"/>
            <a:ext cx="3529563" cy="558758"/>
          </a:xfrm>
          <a:prstGeom prst="rect">
            <a:avLst/>
          </a:prstGeom>
        </p:spPr>
      </p:pic>
      <p:pic>
        <p:nvPicPr>
          <p:cNvPr id="7" name="Picture 6" descr="quantifind_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457" y="3615070"/>
            <a:ext cx="3866664" cy="956472"/>
          </a:xfrm>
          <a:prstGeom prst="rect">
            <a:avLst/>
          </a:prstGeom>
        </p:spPr>
      </p:pic>
      <p:pic>
        <p:nvPicPr>
          <p:cNvPr id="8" name="Picture 7" descr="ucsf_logo_K.jpg"/>
          <p:cNvPicPr>
            <a:picLocks noChangeAspect="1"/>
          </p:cNvPicPr>
          <p:nvPr/>
        </p:nvPicPr>
        <p:blipFill rotWithShape="1">
          <a:blip r:embed="rId8" cstate="print">
            <a:extLst>
              <a:ext uri="{28A0092B-C50C-407E-A947-70E740481C1C}">
                <a14:useLocalDpi xmlns:a14="http://schemas.microsoft.com/office/drawing/2010/main" val="0"/>
              </a:ext>
            </a:extLst>
          </a:blip>
          <a:srcRect l="18366" t="26811" r="18823" b="28302"/>
          <a:stretch/>
        </p:blipFill>
        <p:spPr>
          <a:xfrm>
            <a:off x="9112395" y="5200776"/>
            <a:ext cx="2261585" cy="847415"/>
          </a:xfrm>
          <a:prstGeom prst="rect">
            <a:avLst/>
          </a:prstGeom>
        </p:spPr>
      </p:pic>
      <p:pic>
        <p:nvPicPr>
          <p:cNvPr id="11" name="Picture 10" descr="logo_princeton_292x8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8494" y="5249215"/>
            <a:ext cx="3873669" cy="795846"/>
          </a:xfrm>
          <a:prstGeom prst="rect">
            <a:avLst/>
          </a:prstGeom>
        </p:spPr>
      </p:pic>
      <p:pic>
        <p:nvPicPr>
          <p:cNvPr id="13" name="Picture 12" descr="berkeley_logo80-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443" y="5297445"/>
            <a:ext cx="3543705" cy="800422"/>
          </a:xfrm>
          <a:prstGeom prst="rect">
            <a:avLst/>
          </a:prstGeom>
        </p:spPr>
      </p:pic>
    </p:spTree>
    <p:extLst>
      <p:ext uri="{BB962C8B-B14F-4D97-AF65-F5344CB8AC3E}">
        <p14:creationId xmlns:p14="http://schemas.microsoft.com/office/powerpoint/2010/main" val="43572393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Spark / Shark in Action</a:t>
            </a:r>
            <a:endParaRPr lang="en-US" dirty="0"/>
          </a:p>
        </p:txBody>
      </p:sp>
      <p:sp>
        <p:nvSpPr>
          <p:cNvPr id="5" name="Text Placeholder 4"/>
          <p:cNvSpPr>
            <a:spLocks noGrp="1"/>
          </p:cNvSpPr>
          <p:nvPr>
            <p:ph type="body" sz="quarter" idx="12"/>
          </p:nvPr>
        </p:nvSpPr>
        <p:spPr/>
        <p:txBody>
          <a:bodyPr/>
          <a:lstStyle/>
          <a:p>
            <a:r>
              <a:rPr lang="en-US" dirty="0" smtClean="0"/>
              <a:t> </a:t>
            </a:r>
            <a:endParaRPr lang="en-US" dirty="0"/>
          </a:p>
        </p:txBody>
      </p:sp>
    </p:spTree>
    <p:extLst>
      <p:ext uri="{BB962C8B-B14F-4D97-AF65-F5344CB8AC3E}">
        <p14:creationId xmlns:p14="http://schemas.microsoft.com/office/powerpoint/2010/main" val="3077784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RowCount</a:t>
            </a:r>
            <a:r>
              <a:rPr lang="en-US" dirty="0" smtClean="0"/>
              <a:t> and </a:t>
            </a:r>
            <a:r>
              <a:rPr lang="en-US" dirty="0" err="1" smtClean="0"/>
              <a:t>WordCount</a:t>
            </a:r>
            <a:r>
              <a:rPr lang="en-US" dirty="0" smtClean="0"/>
              <a:t> via Pig</a:t>
            </a:r>
            <a:endParaRPr lang="en-US" dirty="0"/>
          </a:p>
        </p:txBody>
      </p:sp>
      <p:sp>
        <p:nvSpPr>
          <p:cNvPr id="5" name="Text Placeholder 4"/>
          <p:cNvSpPr>
            <a:spLocks noGrp="1"/>
          </p:cNvSpPr>
          <p:nvPr>
            <p:ph type="body" sz="quarter" idx="10"/>
          </p:nvPr>
        </p:nvSpPr>
        <p:spPr>
          <a:xfrm>
            <a:off x="269169" y="1198220"/>
            <a:ext cx="11650487" cy="4253344"/>
          </a:xfrm>
        </p:spPr>
        <p:txBody>
          <a:bodyPr/>
          <a:lstStyle/>
          <a:p>
            <a:r>
              <a:rPr lang="en-US" sz="1960" dirty="0">
                <a:latin typeface="Courier New"/>
                <a:cs typeface="Courier New"/>
              </a:rPr>
              <a:t># Get </a:t>
            </a:r>
            <a:r>
              <a:rPr lang="en-US" sz="1960" dirty="0" err="1">
                <a:latin typeface="Courier New"/>
                <a:cs typeface="Courier New"/>
              </a:rPr>
              <a:t>rowcount</a:t>
            </a:r>
            <a:r>
              <a:rPr lang="en-US" sz="1960" dirty="0">
                <a:latin typeface="Courier New"/>
                <a:cs typeface="Courier New"/>
              </a:rPr>
              <a:t> from Mobile Sample Data</a:t>
            </a:r>
          </a:p>
          <a:p>
            <a:r>
              <a:rPr lang="en-US" sz="1960" dirty="0">
                <a:latin typeface="Courier New"/>
                <a:cs typeface="Courier New"/>
              </a:rPr>
              <a:t>A = LOAD '/samples/</a:t>
            </a:r>
            <a:r>
              <a:rPr lang="en-US" sz="1960" dirty="0" err="1">
                <a:latin typeface="Courier New"/>
                <a:cs typeface="Courier New"/>
              </a:rPr>
              <a:t>HiveSampleData.txt</a:t>
            </a:r>
            <a:r>
              <a:rPr lang="en-US" sz="1960" dirty="0">
                <a:latin typeface="Courier New"/>
                <a:cs typeface="Courier New"/>
              </a:rPr>
              <a:t>' USING </a:t>
            </a:r>
            <a:r>
              <a:rPr lang="en-US" sz="1960" dirty="0" err="1">
                <a:latin typeface="Courier New"/>
                <a:cs typeface="Courier New"/>
              </a:rPr>
              <a:t>TextLoader</a:t>
            </a:r>
            <a:r>
              <a:rPr lang="en-US" sz="1960" dirty="0">
                <a:latin typeface="Courier New"/>
                <a:cs typeface="Courier New"/>
              </a:rPr>
              <a:t> as (</a:t>
            </a:r>
            <a:r>
              <a:rPr lang="en-US" sz="1960" dirty="0" err="1">
                <a:latin typeface="Courier New"/>
                <a:cs typeface="Courier New"/>
              </a:rPr>
              <a:t>line:chararray</a:t>
            </a:r>
            <a:r>
              <a:rPr lang="en-US" sz="1960" dirty="0">
                <a:latin typeface="Courier New"/>
                <a:cs typeface="Courier New"/>
              </a:rPr>
              <a:t>);</a:t>
            </a:r>
          </a:p>
          <a:p>
            <a:r>
              <a:rPr lang="en-US" sz="1960" dirty="0">
                <a:latin typeface="Courier New"/>
                <a:cs typeface="Courier New"/>
              </a:rPr>
              <a:t>B = group A all;</a:t>
            </a:r>
          </a:p>
          <a:p>
            <a:r>
              <a:rPr lang="en-US" sz="1960" dirty="0">
                <a:latin typeface="Courier New"/>
                <a:cs typeface="Courier New"/>
              </a:rPr>
              <a:t>C = </a:t>
            </a:r>
            <a:r>
              <a:rPr lang="en-US" sz="1960" dirty="0" err="1">
                <a:latin typeface="Courier New"/>
                <a:cs typeface="Courier New"/>
              </a:rPr>
              <a:t>foreach</a:t>
            </a:r>
            <a:r>
              <a:rPr lang="en-US" sz="1960" dirty="0">
                <a:latin typeface="Courier New"/>
                <a:cs typeface="Courier New"/>
              </a:rPr>
              <a:t> B generate COUNT(A);</a:t>
            </a:r>
          </a:p>
          <a:p>
            <a:r>
              <a:rPr lang="en-US" sz="1960" dirty="0">
                <a:latin typeface="Courier New"/>
                <a:cs typeface="Courier New"/>
              </a:rPr>
              <a:t>dump C;</a:t>
            </a:r>
          </a:p>
          <a:p>
            <a:endParaRPr lang="en-US" sz="1960" dirty="0">
              <a:latin typeface="Courier New"/>
              <a:cs typeface="Courier New"/>
            </a:endParaRPr>
          </a:p>
          <a:p>
            <a:r>
              <a:rPr lang="en-US" sz="1960" dirty="0">
                <a:latin typeface="Courier New"/>
                <a:cs typeface="Courier New"/>
              </a:rPr>
              <a:t># Perform </a:t>
            </a:r>
            <a:r>
              <a:rPr lang="en-US" sz="1960" dirty="0" err="1">
                <a:latin typeface="Courier New"/>
                <a:cs typeface="Courier New"/>
              </a:rPr>
              <a:t>Wordcount</a:t>
            </a:r>
            <a:endParaRPr lang="en-US" sz="1960" dirty="0">
              <a:latin typeface="Courier New"/>
              <a:cs typeface="Courier New"/>
            </a:endParaRPr>
          </a:p>
          <a:p>
            <a:r>
              <a:rPr lang="en-US" sz="1960" dirty="0">
                <a:latin typeface="Courier New"/>
                <a:cs typeface="Courier New"/>
              </a:rPr>
              <a:t>B = </a:t>
            </a:r>
            <a:r>
              <a:rPr lang="en-US" sz="1960" dirty="0" err="1">
                <a:latin typeface="Courier New"/>
                <a:cs typeface="Courier New"/>
              </a:rPr>
              <a:t>foreach</a:t>
            </a:r>
            <a:r>
              <a:rPr lang="en-US" sz="1960" dirty="0">
                <a:latin typeface="Courier New"/>
                <a:cs typeface="Courier New"/>
              </a:rPr>
              <a:t> A generate flatten(TOKENIZE((</a:t>
            </a:r>
            <a:r>
              <a:rPr lang="en-US" sz="1960" dirty="0" err="1">
                <a:latin typeface="Courier New"/>
                <a:cs typeface="Courier New"/>
              </a:rPr>
              <a:t>chararray</a:t>
            </a:r>
            <a:r>
              <a:rPr lang="en-US" sz="1960" dirty="0">
                <a:latin typeface="Courier New"/>
                <a:cs typeface="Courier New"/>
              </a:rPr>
              <a:t>)$0)) as word;</a:t>
            </a:r>
          </a:p>
          <a:p>
            <a:r>
              <a:rPr lang="en-US" sz="1960" dirty="0">
                <a:latin typeface="Courier New"/>
                <a:cs typeface="Courier New"/>
              </a:rPr>
              <a:t>C = group B by word;</a:t>
            </a:r>
          </a:p>
          <a:p>
            <a:r>
              <a:rPr lang="en-US" sz="1960" dirty="0">
                <a:latin typeface="Courier New"/>
                <a:cs typeface="Courier New"/>
              </a:rPr>
              <a:t>D = </a:t>
            </a:r>
            <a:r>
              <a:rPr lang="en-US" sz="1960" dirty="0" err="1">
                <a:latin typeface="Courier New"/>
                <a:cs typeface="Courier New"/>
              </a:rPr>
              <a:t>foreach</a:t>
            </a:r>
            <a:r>
              <a:rPr lang="en-US" sz="1960" dirty="0">
                <a:latin typeface="Courier New"/>
                <a:cs typeface="Courier New"/>
              </a:rPr>
              <a:t> C generate COUNT(B), group;</a:t>
            </a:r>
          </a:p>
          <a:p>
            <a:r>
              <a:rPr lang="en-US" sz="1960" dirty="0">
                <a:latin typeface="Courier New"/>
                <a:cs typeface="Courier New"/>
              </a:rPr>
              <a:t>E = group D all;</a:t>
            </a:r>
          </a:p>
          <a:p>
            <a:r>
              <a:rPr lang="en-US" sz="1960" dirty="0">
                <a:latin typeface="Courier New"/>
                <a:cs typeface="Courier New"/>
              </a:rPr>
              <a:t>F = </a:t>
            </a:r>
            <a:r>
              <a:rPr lang="en-US" sz="1960" dirty="0" err="1">
                <a:latin typeface="Courier New"/>
                <a:cs typeface="Courier New"/>
              </a:rPr>
              <a:t>foreach</a:t>
            </a:r>
            <a:r>
              <a:rPr lang="en-US" sz="1960" dirty="0">
                <a:latin typeface="Courier New"/>
                <a:cs typeface="Courier New"/>
              </a:rPr>
              <a:t> E generate count(D);</a:t>
            </a:r>
          </a:p>
          <a:p>
            <a:r>
              <a:rPr lang="en-US" sz="1960" dirty="0">
                <a:latin typeface="Courier New"/>
                <a:cs typeface="Courier New"/>
              </a:rPr>
              <a:t>dump F;</a:t>
            </a:r>
          </a:p>
        </p:txBody>
      </p:sp>
    </p:spTree>
    <p:extLst>
      <p:ext uri="{BB962C8B-B14F-4D97-AF65-F5344CB8AC3E}">
        <p14:creationId xmlns:p14="http://schemas.microsoft.com/office/powerpoint/2010/main" val="60737725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RowCount</a:t>
            </a:r>
            <a:r>
              <a:rPr lang="en-US" dirty="0" smtClean="0"/>
              <a:t> and </a:t>
            </a:r>
            <a:r>
              <a:rPr lang="en-US" dirty="0" err="1" smtClean="0"/>
              <a:t>WordCount</a:t>
            </a:r>
            <a:r>
              <a:rPr lang="en-US" dirty="0" smtClean="0"/>
              <a:t> via Spark</a:t>
            </a:r>
            <a:endParaRPr lang="en-US" dirty="0"/>
          </a:p>
        </p:txBody>
      </p:sp>
      <p:sp>
        <p:nvSpPr>
          <p:cNvPr id="5" name="Text Placeholder 4"/>
          <p:cNvSpPr>
            <a:spLocks noGrp="1"/>
          </p:cNvSpPr>
          <p:nvPr>
            <p:ph type="body" sz="quarter" idx="10"/>
          </p:nvPr>
        </p:nvSpPr>
        <p:spPr>
          <a:xfrm>
            <a:off x="269169" y="1198220"/>
            <a:ext cx="11650487" cy="3529364"/>
          </a:xfrm>
        </p:spPr>
        <p:txBody>
          <a:bodyPr/>
          <a:lstStyle/>
          <a:p>
            <a:r>
              <a:rPr lang="en-US" sz="1960" dirty="0">
                <a:latin typeface="Courier New"/>
                <a:cs typeface="Courier New"/>
              </a:rPr>
              <a:t># extract Mobile Sample data from HDFS</a:t>
            </a:r>
          </a:p>
          <a:p>
            <a:r>
              <a:rPr lang="en-US" sz="1960" dirty="0" err="1">
                <a:latin typeface="Courier New"/>
                <a:cs typeface="Courier New"/>
              </a:rPr>
              <a:t>val</a:t>
            </a:r>
            <a:r>
              <a:rPr lang="en-US" sz="1960" dirty="0">
                <a:latin typeface="Courier New"/>
                <a:cs typeface="Courier New"/>
              </a:rPr>
              <a:t> mobile = </a:t>
            </a:r>
            <a:r>
              <a:rPr lang="en-US" sz="1960" dirty="0" err="1">
                <a:latin typeface="Courier New"/>
                <a:cs typeface="Courier New"/>
              </a:rPr>
              <a:t>sc.textFile</a:t>
            </a:r>
            <a:r>
              <a:rPr lang="en-US" sz="1960" dirty="0">
                <a:latin typeface="Courier New"/>
                <a:cs typeface="Courier New"/>
              </a:rPr>
              <a:t>("</a:t>
            </a:r>
            <a:r>
              <a:rPr lang="en-US" sz="1960" dirty="0" err="1">
                <a:latin typeface="Courier New"/>
                <a:cs typeface="Courier New"/>
              </a:rPr>
              <a:t>hdfs</a:t>
            </a:r>
            <a:r>
              <a:rPr lang="en-US" sz="1960" dirty="0">
                <a:latin typeface="Courier New"/>
                <a:cs typeface="Courier New"/>
              </a:rPr>
              <a:t>://localhost:9000/samples/</a:t>
            </a:r>
            <a:r>
              <a:rPr lang="en-US" sz="1960" dirty="0" err="1">
                <a:latin typeface="Courier New"/>
                <a:cs typeface="Courier New"/>
              </a:rPr>
              <a:t>HiveSampleData.txt</a:t>
            </a:r>
            <a:r>
              <a:rPr lang="en-US" sz="1960" dirty="0">
                <a:latin typeface="Courier New"/>
                <a:cs typeface="Courier New"/>
              </a:rPr>
              <a:t>")</a:t>
            </a:r>
          </a:p>
          <a:p>
            <a:endParaRPr lang="en-US" sz="1960" dirty="0">
              <a:latin typeface="Courier New"/>
              <a:cs typeface="Courier New"/>
            </a:endParaRPr>
          </a:p>
          <a:p>
            <a:r>
              <a:rPr lang="en-US" sz="1960" dirty="0">
                <a:latin typeface="Courier New"/>
                <a:cs typeface="Courier New"/>
              </a:rPr>
              <a:t># Get </a:t>
            </a:r>
            <a:r>
              <a:rPr lang="en-US" sz="1960" dirty="0" err="1">
                <a:latin typeface="Courier New"/>
                <a:cs typeface="Courier New"/>
              </a:rPr>
              <a:t>rowcount</a:t>
            </a:r>
            <a:r>
              <a:rPr lang="en-US" sz="1960" dirty="0">
                <a:latin typeface="Courier New"/>
                <a:cs typeface="Courier New"/>
              </a:rPr>
              <a:t> from Mobile Sample data</a:t>
            </a:r>
          </a:p>
          <a:p>
            <a:r>
              <a:rPr lang="en-US" sz="1960" dirty="0" err="1">
                <a:latin typeface="Courier New"/>
                <a:cs typeface="Courier New"/>
              </a:rPr>
              <a:t>mobile.count</a:t>
            </a:r>
            <a:endParaRPr lang="en-US" sz="1960" dirty="0">
              <a:latin typeface="Courier New"/>
              <a:cs typeface="Courier New"/>
            </a:endParaRPr>
          </a:p>
          <a:p>
            <a:endParaRPr lang="en-US" sz="1960" dirty="0">
              <a:latin typeface="Courier New"/>
              <a:cs typeface="Courier New"/>
            </a:endParaRPr>
          </a:p>
          <a:p>
            <a:r>
              <a:rPr lang="en-US" sz="1960" dirty="0">
                <a:latin typeface="Courier New"/>
                <a:cs typeface="Courier New"/>
              </a:rPr>
              <a:t># Count the number of words in the Mobile Sample data, split via " "</a:t>
            </a:r>
          </a:p>
          <a:p>
            <a:r>
              <a:rPr lang="en-US" sz="1960" dirty="0" err="1">
                <a:latin typeface="Courier New"/>
                <a:cs typeface="Courier New"/>
              </a:rPr>
              <a:t>var</a:t>
            </a:r>
            <a:r>
              <a:rPr lang="en-US" sz="1960" dirty="0">
                <a:latin typeface="Courier New"/>
                <a:cs typeface="Courier New"/>
              </a:rPr>
              <a:t> </a:t>
            </a:r>
            <a:r>
              <a:rPr lang="en-US" sz="1960" dirty="0" err="1">
                <a:latin typeface="Courier New"/>
                <a:cs typeface="Courier New"/>
              </a:rPr>
              <a:t>wc</a:t>
            </a:r>
            <a:r>
              <a:rPr lang="en-US" sz="1960" dirty="0">
                <a:latin typeface="Courier New"/>
                <a:cs typeface="Courier New"/>
              </a:rPr>
              <a:t> = </a:t>
            </a:r>
            <a:r>
              <a:rPr lang="en-US" sz="1960" dirty="0" err="1">
                <a:latin typeface="Courier New"/>
                <a:cs typeface="Courier New"/>
              </a:rPr>
              <a:t>mobile.flatMap</a:t>
            </a:r>
            <a:r>
              <a:rPr lang="en-US" sz="1960" dirty="0">
                <a:latin typeface="Courier New"/>
                <a:cs typeface="Courier New"/>
              </a:rPr>
              <a:t>(line =&gt; </a:t>
            </a:r>
            <a:r>
              <a:rPr lang="en-US" sz="1960" dirty="0" err="1">
                <a:latin typeface="Courier New"/>
                <a:cs typeface="Courier New"/>
              </a:rPr>
              <a:t>line.split</a:t>
            </a:r>
            <a:r>
              <a:rPr lang="en-US" sz="1960" dirty="0">
                <a:latin typeface="Courier New"/>
                <a:cs typeface="Courier New"/>
              </a:rPr>
              <a:t>(" ")).map(word =&gt; (word, 1)).</a:t>
            </a:r>
            <a:r>
              <a:rPr lang="en-US" sz="1960" dirty="0" err="1">
                <a:latin typeface="Courier New"/>
                <a:cs typeface="Courier New"/>
              </a:rPr>
              <a:t>reduceByKey</a:t>
            </a:r>
            <a:r>
              <a:rPr lang="en-US" sz="1960" dirty="0">
                <a:latin typeface="Courier New"/>
                <a:cs typeface="Courier New"/>
              </a:rPr>
              <a:t>(_ + _)</a:t>
            </a:r>
          </a:p>
          <a:p>
            <a:endParaRPr lang="en-US" sz="1960" dirty="0">
              <a:latin typeface="Courier New"/>
              <a:cs typeface="Courier New"/>
            </a:endParaRPr>
          </a:p>
          <a:p>
            <a:r>
              <a:rPr lang="en-US" sz="1960" dirty="0" err="1">
                <a:latin typeface="Courier New"/>
                <a:cs typeface="Courier New"/>
              </a:rPr>
              <a:t>wc.count</a:t>
            </a:r>
            <a:endParaRPr lang="en-US" sz="1960" dirty="0">
              <a:latin typeface="Courier New"/>
              <a:cs typeface="Courier New"/>
            </a:endParaRPr>
          </a:p>
        </p:txBody>
      </p:sp>
    </p:spTree>
    <p:extLst>
      <p:ext uri="{BB962C8B-B14F-4D97-AF65-F5344CB8AC3E}">
        <p14:creationId xmlns:p14="http://schemas.microsoft.com/office/powerpoint/2010/main" val="365711899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8541" y="471601"/>
            <a:ext cx="7174787" cy="5963948"/>
          </a:xfrm>
          <a:prstGeom prst="rect">
            <a:avLst/>
          </a:prstGeom>
        </p:spPr>
      </p:pic>
      <p:sp>
        <p:nvSpPr>
          <p:cNvPr id="5" name="Rectangle 4"/>
          <p:cNvSpPr/>
          <p:nvPr/>
        </p:nvSpPr>
        <p:spPr bwMode="auto">
          <a:xfrm>
            <a:off x="4570903" y="1547019"/>
            <a:ext cx="2867781"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Rectangle 5"/>
          <p:cNvSpPr/>
          <p:nvPr/>
        </p:nvSpPr>
        <p:spPr bwMode="auto">
          <a:xfrm>
            <a:off x="2330449" y="5759072"/>
            <a:ext cx="2867781"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TextBox 6"/>
          <p:cNvSpPr txBox="1"/>
          <p:nvPr/>
        </p:nvSpPr>
        <p:spPr>
          <a:xfrm>
            <a:off x="89996" y="2263964"/>
            <a:ext cx="2374018" cy="1351382"/>
          </a:xfrm>
          <a:prstGeom prst="rect">
            <a:avLst/>
          </a:prstGeom>
          <a:noFill/>
        </p:spPr>
        <p:txBody>
          <a:bodyPr wrap="none" lIns="179238" tIns="143391" rIns="179238" bIns="143391" rtlCol="0">
            <a:spAutoFit/>
          </a:bodyPr>
          <a:lstStyle/>
          <a:p>
            <a:pPr>
              <a:lnSpc>
                <a:spcPct val="90000"/>
              </a:lnSpc>
              <a:spcAft>
                <a:spcPts val="588"/>
              </a:spcAft>
            </a:pPr>
            <a:r>
              <a:rPr lang="en-US" sz="3528" dirty="0" err="1">
                <a:gradFill>
                  <a:gsLst>
                    <a:gs pos="2917">
                      <a:schemeClr val="tx1"/>
                    </a:gs>
                    <a:gs pos="30000">
                      <a:schemeClr val="tx1"/>
                    </a:gs>
                  </a:gsLst>
                  <a:lin ang="5400000" scaled="0"/>
                </a:gradFill>
              </a:rPr>
              <a:t>Rowcount</a:t>
            </a:r>
            <a:endParaRPr lang="en-US" sz="3528" dirty="0">
              <a:gradFill>
                <a:gsLst>
                  <a:gs pos="2917">
                    <a:schemeClr val="tx1"/>
                  </a:gs>
                  <a:gs pos="30000">
                    <a:schemeClr val="tx1"/>
                  </a:gs>
                </a:gsLst>
                <a:lin ang="5400000" scaled="0"/>
              </a:gradFill>
            </a:endParaRPr>
          </a:p>
          <a:p>
            <a:pPr>
              <a:lnSpc>
                <a:spcPct val="90000"/>
              </a:lnSpc>
              <a:spcAft>
                <a:spcPts val="588"/>
              </a:spcAft>
            </a:pPr>
            <a:r>
              <a:rPr lang="en-US" sz="3528" dirty="0">
                <a:gradFill>
                  <a:gsLst>
                    <a:gs pos="2917">
                      <a:schemeClr val="tx1"/>
                    </a:gs>
                    <a:gs pos="30000">
                      <a:schemeClr val="tx1"/>
                    </a:gs>
                  </a:gsLst>
                  <a:lin ang="5400000" scaled="0"/>
                </a:gradFill>
              </a:rPr>
              <a:t>Pig</a:t>
            </a:r>
          </a:p>
        </p:txBody>
      </p:sp>
    </p:spTree>
    <p:extLst>
      <p:ext uri="{BB962C8B-B14F-4D97-AF65-F5344CB8AC3E}">
        <p14:creationId xmlns:p14="http://schemas.microsoft.com/office/powerpoint/2010/main" val="227185037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7013" y="292365"/>
            <a:ext cx="7443642" cy="6187429"/>
          </a:xfrm>
          <a:prstGeom prst="rect">
            <a:avLst/>
          </a:prstGeom>
        </p:spPr>
      </p:pic>
      <p:sp>
        <p:nvSpPr>
          <p:cNvPr id="5" name="Rectangle 4"/>
          <p:cNvSpPr/>
          <p:nvPr/>
        </p:nvSpPr>
        <p:spPr bwMode="auto">
          <a:xfrm>
            <a:off x="7976393" y="5669454"/>
            <a:ext cx="1433891"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Rectangle 5"/>
          <p:cNvSpPr/>
          <p:nvPr/>
        </p:nvSpPr>
        <p:spPr bwMode="auto">
          <a:xfrm>
            <a:off x="2957776" y="5759072"/>
            <a:ext cx="1523509"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TextBox 6"/>
          <p:cNvSpPr txBox="1"/>
          <p:nvPr/>
        </p:nvSpPr>
        <p:spPr>
          <a:xfrm>
            <a:off x="89996" y="2263964"/>
            <a:ext cx="2374018" cy="1351382"/>
          </a:xfrm>
          <a:prstGeom prst="rect">
            <a:avLst/>
          </a:prstGeom>
          <a:noFill/>
        </p:spPr>
        <p:txBody>
          <a:bodyPr wrap="none" lIns="179238" tIns="143391" rIns="179238" bIns="143391" rtlCol="0">
            <a:spAutoFit/>
          </a:bodyPr>
          <a:lstStyle/>
          <a:p>
            <a:pPr>
              <a:lnSpc>
                <a:spcPct val="90000"/>
              </a:lnSpc>
              <a:spcAft>
                <a:spcPts val="588"/>
              </a:spcAft>
            </a:pPr>
            <a:r>
              <a:rPr lang="en-US" sz="3528" dirty="0" err="1">
                <a:gradFill>
                  <a:gsLst>
                    <a:gs pos="2917">
                      <a:schemeClr val="tx1"/>
                    </a:gs>
                    <a:gs pos="30000">
                      <a:schemeClr val="tx1"/>
                    </a:gs>
                  </a:gsLst>
                  <a:lin ang="5400000" scaled="0"/>
                </a:gradFill>
              </a:rPr>
              <a:t>Rowcount</a:t>
            </a:r>
            <a:endParaRPr lang="en-US" sz="3528" dirty="0">
              <a:gradFill>
                <a:gsLst>
                  <a:gs pos="2917">
                    <a:schemeClr val="tx1"/>
                  </a:gs>
                  <a:gs pos="30000">
                    <a:schemeClr val="tx1"/>
                  </a:gs>
                </a:gsLst>
                <a:lin ang="5400000" scaled="0"/>
              </a:gradFill>
            </a:endParaRPr>
          </a:p>
          <a:p>
            <a:pPr>
              <a:lnSpc>
                <a:spcPct val="90000"/>
              </a:lnSpc>
              <a:spcAft>
                <a:spcPts val="588"/>
              </a:spcAft>
            </a:pPr>
            <a:r>
              <a:rPr lang="en-US" sz="3528" dirty="0">
                <a:gradFill>
                  <a:gsLst>
                    <a:gs pos="2917">
                      <a:schemeClr val="tx1"/>
                    </a:gs>
                    <a:gs pos="30000">
                      <a:schemeClr val="tx1"/>
                    </a:gs>
                  </a:gsLst>
                  <a:lin ang="5400000" scaled="0"/>
                </a:gradFill>
              </a:rPr>
              <a:t>Spark</a:t>
            </a:r>
          </a:p>
        </p:txBody>
      </p:sp>
    </p:spTree>
    <p:extLst>
      <p:ext uri="{BB962C8B-B14F-4D97-AF65-F5344CB8AC3E}">
        <p14:creationId xmlns:p14="http://schemas.microsoft.com/office/powerpoint/2010/main" val="27495456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Data Scenarios</a:t>
            </a:r>
            <a:endParaRPr lang="en-US" dirty="0"/>
          </a:p>
        </p:txBody>
      </p:sp>
    </p:spTree>
    <p:extLst>
      <p:ext uri="{BB962C8B-B14F-4D97-AF65-F5344CB8AC3E}">
        <p14:creationId xmlns:p14="http://schemas.microsoft.com/office/powerpoint/2010/main" val="3990253435"/>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Pig vs. Spark</a:t>
            </a:r>
            <a:endParaRPr lang="en-US" dirty="0"/>
          </a:p>
        </p:txBody>
      </p:sp>
      <p:graphicFrame>
        <p:nvGraphicFramePr>
          <p:cNvPr id="6" name="Table 5"/>
          <p:cNvGraphicFramePr>
            <a:graphicFrameLocks noGrp="1"/>
          </p:cNvGraphicFramePr>
          <p:nvPr>
            <p:extLst/>
          </p:nvPr>
        </p:nvGraphicFramePr>
        <p:xfrm>
          <a:off x="1434268" y="1726256"/>
          <a:ext cx="9678760" cy="3405488"/>
        </p:xfrm>
        <a:graphic>
          <a:graphicData uri="http://schemas.openxmlformats.org/drawingml/2006/table">
            <a:tbl>
              <a:tblPr firstRow="1" bandRow="1">
                <a:tableStyleId>{5C22544A-7EE6-4342-B048-85BDC9FD1C3A}</a:tableStyleId>
              </a:tblPr>
              <a:tblGrid>
                <a:gridCol w="2419690"/>
                <a:gridCol w="2419690"/>
                <a:gridCol w="2419690"/>
                <a:gridCol w="2419690"/>
              </a:tblGrid>
              <a:tr h="582921">
                <a:tc>
                  <a:txBody>
                    <a:bodyPr/>
                    <a:lstStyle/>
                    <a:p>
                      <a:r>
                        <a:rPr lang="en-US" sz="3100" dirty="0" smtClean="0"/>
                        <a:t>Query Type</a:t>
                      </a:r>
                      <a:endParaRPr lang="en-US" sz="3100" dirty="0"/>
                    </a:p>
                  </a:txBody>
                  <a:tcPr marL="89619" marR="89619" marT="44810" marB="44810"/>
                </a:tc>
                <a:tc>
                  <a:txBody>
                    <a:bodyPr/>
                    <a:lstStyle/>
                    <a:p>
                      <a:r>
                        <a:rPr lang="en-US" sz="3100" dirty="0" smtClean="0"/>
                        <a:t>Technology</a:t>
                      </a:r>
                      <a:endParaRPr lang="en-US" sz="3100" dirty="0"/>
                    </a:p>
                  </a:txBody>
                  <a:tcPr marL="89619" marR="89619" marT="44810" marB="44810"/>
                </a:tc>
                <a:tc>
                  <a:txBody>
                    <a:bodyPr/>
                    <a:lstStyle/>
                    <a:p>
                      <a:r>
                        <a:rPr lang="en-US" sz="3100" dirty="0" smtClean="0"/>
                        <a:t>1</a:t>
                      </a:r>
                      <a:r>
                        <a:rPr lang="en-US" sz="3100" baseline="30000" dirty="0" smtClean="0"/>
                        <a:t>st</a:t>
                      </a:r>
                      <a:r>
                        <a:rPr lang="en-US" sz="3100" baseline="0" dirty="0" smtClean="0"/>
                        <a:t> query</a:t>
                      </a:r>
                      <a:endParaRPr lang="en-US" sz="3100" dirty="0"/>
                    </a:p>
                  </a:txBody>
                  <a:tcPr marL="89619" marR="89619" marT="44810" marB="44810"/>
                </a:tc>
                <a:tc>
                  <a:txBody>
                    <a:bodyPr/>
                    <a:lstStyle/>
                    <a:p>
                      <a:r>
                        <a:rPr lang="en-US" sz="3100" dirty="0" smtClean="0"/>
                        <a:t>2</a:t>
                      </a:r>
                      <a:r>
                        <a:rPr lang="en-US" sz="3100" baseline="30000" dirty="0" smtClean="0"/>
                        <a:t>nd</a:t>
                      </a:r>
                      <a:r>
                        <a:rPr lang="en-US" sz="3100" dirty="0" smtClean="0"/>
                        <a:t> query</a:t>
                      </a:r>
                      <a:endParaRPr lang="en-US" sz="3100" dirty="0"/>
                    </a:p>
                  </a:txBody>
                  <a:tcPr marL="89619" marR="89619" marT="44810" marB="44810"/>
                </a:tc>
              </a:tr>
              <a:tr h="582921">
                <a:tc>
                  <a:txBody>
                    <a:bodyPr/>
                    <a:lstStyle/>
                    <a:p>
                      <a:r>
                        <a:rPr lang="en-US" sz="3100" dirty="0" err="1" smtClean="0"/>
                        <a:t>RowCount</a:t>
                      </a:r>
                      <a:endParaRPr lang="en-US" sz="3100" dirty="0"/>
                    </a:p>
                  </a:txBody>
                  <a:tcPr marL="89619" marR="89619" marT="44810" marB="44810"/>
                </a:tc>
                <a:tc>
                  <a:txBody>
                    <a:bodyPr/>
                    <a:lstStyle/>
                    <a:p>
                      <a:r>
                        <a:rPr lang="en-US" sz="3100" dirty="0" smtClean="0"/>
                        <a:t>Pig</a:t>
                      </a:r>
                      <a:endParaRPr lang="en-US" sz="3100" dirty="0"/>
                    </a:p>
                  </a:txBody>
                  <a:tcPr marL="89619" marR="89619" marT="44810" marB="44810"/>
                </a:tc>
                <a:tc>
                  <a:txBody>
                    <a:bodyPr/>
                    <a:lstStyle/>
                    <a:p>
                      <a:r>
                        <a:rPr lang="en-US" sz="3100" dirty="0" smtClean="0"/>
                        <a:t>39s</a:t>
                      </a:r>
                      <a:endParaRPr lang="en-US" sz="3100" dirty="0"/>
                    </a:p>
                  </a:txBody>
                  <a:tcPr marL="89619" marR="89619" marT="44810" marB="44810"/>
                </a:tc>
                <a:tc>
                  <a:txBody>
                    <a:bodyPr/>
                    <a:lstStyle/>
                    <a:p>
                      <a:endParaRPr lang="en-US" sz="3100" dirty="0"/>
                    </a:p>
                  </a:txBody>
                  <a:tcPr marL="89619" marR="89619" marT="44810" marB="44810"/>
                </a:tc>
              </a:tr>
              <a:tr h="582921">
                <a:tc>
                  <a:txBody>
                    <a:bodyPr/>
                    <a:lstStyle/>
                    <a:p>
                      <a:endParaRPr lang="en-US" sz="3100" dirty="0"/>
                    </a:p>
                  </a:txBody>
                  <a:tcPr marL="89619" marR="89619" marT="44810" marB="44810"/>
                </a:tc>
                <a:tc>
                  <a:txBody>
                    <a:bodyPr/>
                    <a:lstStyle/>
                    <a:p>
                      <a:r>
                        <a:rPr lang="en-US" sz="3100" dirty="0" smtClean="0"/>
                        <a:t>Spark</a:t>
                      </a:r>
                      <a:endParaRPr lang="en-US" sz="3100" dirty="0"/>
                    </a:p>
                  </a:txBody>
                  <a:tcPr marL="89619" marR="89619" marT="44810" marB="44810"/>
                </a:tc>
                <a:tc>
                  <a:txBody>
                    <a:bodyPr/>
                    <a:lstStyle/>
                    <a:p>
                      <a:r>
                        <a:rPr lang="en-US" sz="3100" dirty="0" smtClean="0"/>
                        <a:t>0.53s</a:t>
                      </a:r>
                      <a:endParaRPr lang="en-US" sz="3100" dirty="0"/>
                    </a:p>
                  </a:txBody>
                  <a:tcPr marL="89619" marR="89619" marT="44810" marB="44810"/>
                </a:tc>
                <a:tc>
                  <a:txBody>
                    <a:bodyPr/>
                    <a:lstStyle/>
                    <a:p>
                      <a:r>
                        <a:rPr lang="en-US" sz="3100" dirty="0" smtClean="0"/>
                        <a:t>0.10s</a:t>
                      </a:r>
                      <a:endParaRPr lang="en-US" sz="3100" dirty="0"/>
                    </a:p>
                  </a:txBody>
                  <a:tcPr marL="89619" marR="89619" marT="44810" marB="44810"/>
                </a:tc>
              </a:tr>
              <a:tr h="1073804">
                <a:tc>
                  <a:txBody>
                    <a:bodyPr/>
                    <a:lstStyle/>
                    <a:p>
                      <a:r>
                        <a:rPr lang="en-US" sz="3100" dirty="0" smtClean="0"/>
                        <a:t>Distinct </a:t>
                      </a:r>
                      <a:r>
                        <a:rPr lang="en-US" sz="3100" dirty="0" err="1" smtClean="0"/>
                        <a:t>WordCount</a:t>
                      </a:r>
                      <a:endParaRPr lang="en-US" sz="3100" dirty="0"/>
                    </a:p>
                  </a:txBody>
                  <a:tcPr marL="89619" marR="89619" marT="44810" marB="44810"/>
                </a:tc>
                <a:tc>
                  <a:txBody>
                    <a:bodyPr/>
                    <a:lstStyle/>
                    <a:p>
                      <a:r>
                        <a:rPr lang="en-US" sz="3100" dirty="0" smtClean="0"/>
                        <a:t>Pig</a:t>
                      </a:r>
                      <a:endParaRPr lang="en-US" sz="3100" dirty="0"/>
                    </a:p>
                  </a:txBody>
                  <a:tcPr marL="89619" marR="89619" marT="44810" marB="44810"/>
                </a:tc>
                <a:tc>
                  <a:txBody>
                    <a:bodyPr/>
                    <a:lstStyle/>
                    <a:p>
                      <a:r>
                        <a:rPr lang="en-US" sz="3100" dirty="0" smtClean="0"/>
                        <a:t>84s</a:t>
                      </a:r>
                      <a:endParaRPr lang="en-US" sz="3100" dirty="0"/>
                    </a:p>
                  </a:txBody>
                  <a:tcPr marL="89619" marR="89619" marT="44810" marB="44810"/>
                </a:tc>
                <a:tc>
                  <a:txBody>
                    <a:bodyPr/>
                    <a:lstStyle/>
                    <a:p>
                      <a:endParaRPr lang="en-US" sz="3100" dirty="0"/>
                    </a:p>
                  </a:txBody>
                  <a:tcPr marL="89619" marR="89619" marT="44810" marB="44810"/>
                </a:tc>
              </a:tr>
              <a:tr h="582921">
                <a:tc>
                  <a:txBody>
                    <a:bodyPr/>
                    <a:lstStyle/>
                    <a:p>
                      <a:endParaRPr lang="en-US" sz="3100"/>
                    </a:p>
                  </a:txBody>
                  <a:tcPr marL="89619" marR="89619" marT="44810" marB="44810"/>
                </a:tc>
                <a:tc>
                  <a:txBody>
                    <a:bodyPr/>
                    <a:lstStyle/>
                    <a:p>
                      <a:r>
                        <a:rPr lang="en-US" sz="3100" dirty="0" smtClean="0"/>
                        <a:t>Shark</a:t>
                      </a:r>
                      <a:endParaRPr lang="en-US" sz="3100" dirty="0"/>
                    </a:p>
                  </a:txBody>
                  <a:tcPr marL="89619" marR="89619" marT="44810" marB="44810"/>
                </a:tc>
                <a:tc>
                  <a:txBody>
                    <a:bodyPr/>
                    <a:lstStyle/>
                    <a:p>
                      <a:r>
                        <a:rPr lang="en-US" sz="3100" dirty="0" smtClean="0"/>
                        <a:t>1.43s</a:t>
                      </a:r>
                      <a:endParaRPr lang="en-US" sz="3100" dirty="0"/>
                    </a:p>
                  </a:txBody>
                  <a:tcPr marL="89619" marR="89619" marT="44810" marB="44810"/>
                </a:tc>
                <a:tc>
                  <a:txBody>
                    <a:bodyPr/>
                    <a:lstStyle/>
                    <a:p>
                      <a:r>
                        <a:rPr lang="en-US" sz="3100" dirty="0" smtClean="0"/>
                        <a:t>0.40s</a:t>
                      </a:r>
                      <a:endParaRPr lang="en-US" sz="3100" dirty="0"/>
                    </a:p>
                  </a:txBody>
                  <a:tcPr marL="89619" marR="89619" marT="44810" marB="44810"/>
                </a:tc>
              </a:tr>
            </a:tbl>
          </a:graphicData>
        </a:graphic>
      </p:graphicFrame>
    </p:spTree>
    <p:extLst>
      <p:ext uri="{BB962C8B-B14F-4D97-AF65-F5344CB8AC3E}">
        <p14:creationId xmlns:p14="http://schemas.microsoft.com/office/powerpoint/2010/main" val="270068218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Hive and Shark</a:t>
            </a:r>
            <a:endParaRPr lang="en-US" dirty="0"/>
          </a:p>
        </p:txBody>
      </p:sp>
      <p:sp>
        <p:nvSpPr>
          <p:cNvPr id="5" name="Text Placeholder 4"/>
          <p:cNvSpPr>
            <a:spLocks noGrp="1"/>
          </p:cNvSpPr>
          <p:nvPr>
            <p:ph type="body" sz="quarter" idx="10"/>
          </p:nvPr>
        </p:nvSpPr>
        <p:spPr>
          <a:xfrm>
            <a:off x="269169" y="1198220"/>
            <a:ext cx="11650487" cy="2594236"/>
          </a:xfrm>
        </p:spPr>
        <p:txBody>
          <a:bodyPr/>
          <a:lstStyle/>
          <a:p>
            <a:r>
              <a:rPr lang="en-US" sz="1960" dirty="0">
                <a:latin typeface="Courier New"/>
                <a:cs typeface="Courier New"/>
              </a:rPr>
              <a:t># List top ten rows</a:t>
            </a:r>
          </a:p>
          <a:p>
            <a:r>
              <a:rPr lang="en-US" sz="1960" dirty="0">
                <a:latin typeface="Courier New"/>
                <a:cs typeface="Courier New"/>
              </a:rPr>
              <a:t>select * from </a:t>
            </a:r>
            <a:r>
              <a:rPr lang="en-US" sz="1960" dirty="0" err="1">
                <a:latin typeface="Courier New"/>
                <a:cs typeface="Courier New"/>
              </a:rPr>
              <a:t>hivesampletable</a:t>
            </a:r>
            <a:r>
              <a:rPr lang="en-US" sz="1960" dirty="0">
                <a:latin typeface="Courier New"/>
                <a:cs typeface="Courier New"/>
              </a:rPr>
              <a:t> limit 10;</a:t>
            </a:r>
          </a:p>
          <a:p>
            <a:endParaRPr lang="en-US" sz="1960" dirty="0">
              <a:latin typeface="Courier New"/>
              <a:cs typeface="Courier New"/>
            </a:endParaRPr>
          </a:p>
          <a:p>
            <a:r>
              <a:rPr lang="en-US" sz="1960" dirty="0">
                <a:latin typeface="Courier New"/>
                <a:cs typeface="Courier New"/>
              </a:rPr>
              <a:t># Count</a:t>
            </a:r>
          </a:p>
          <a:p>
            <a:r>
              <a:rPr lang="en-US" sz="1960" dirty="0">
                <a:latin typeface="Courier New"/>
                <a:cs typeface="Courier New"/>
              </a:rPr>
              <a:t>select count(*) from </a:t>
            </a:r>
            <a:r>
              <a:rPr lang="en-US" sz="1960" dirty="0" err="1">
                <a:latin typeface="Courier New"/>
                <a:cs typeface="Courier New"/>
              </a:rPr>
              <a:t>hivesampletable</a:t>
            </a:r>
            <a:r>
              <a:rPr lang="en-US" sz="1960" dirty="0">
                <a:latin typeface="Courier New"/>
                <a:cs typeface="Courier New"/>
              </a:rPr>
              <a:t>;</a:t>
            </a:r>
          </a:p>
          <a:p>
            <a:endParaRPr lang="en-US" sz="1960" dirty="0">
              <a:latin typeface="Courier New"/>
              <a:cs typeface="Courier New"/>
            </a:endParaRPr>
          </a:p>
          <a:p>
            <a:r>
              <a:rPr lang="en-US" sz="1960" dirty="0">
                <a:latin typeface="Courier New"/>
                <a:cs typeface="Courier New"/>
              </a:rPr>
              <a:t># Group by</a:t>
            </a:r>
          </a:p>
          <a:p>
            <a:r>
              <a:rPr lang="en-US" sz="1960" dirty="0">
                <a:latin typeface="Courier New"/>
                <a:cs typeface="Courier New"/>
              </a:rPr>
              <a:t>select </a:t>
            </a:r>
            <a:r>
              <a:rPr lang="en-US" sz="1960" dirty="0" err="1">
                <a:latin typeface="Courier New"/>
                <a:cs typeface="Courier New"/>
              </a:rPr>
              <a:t>devicemake</a:t>
            </a:r>
            <a:r>
              <a:rPr lang="en-US" sz="1960" dirty="0">
                <a:latin typeface="Courier New"/>
                <a:cs typeface="Courier New"/>
              </a:rPr>
              <a:t>, count(*) from </a:t>
            </a:r>
            <a:r>
              <a:rPr lang="en-US" sz="1960" dirty="0" err="1">
                <a:latin typeface="Courier New"/>
                <a:cs typeface="Courier New"/>
              </a:rPr>
              <a:t>hivesampletable</a:t>
            </a:r>
            <a:r>
              <a:rPr lang="en-US" sz="1960" dirty="0">
                <a:latin typeface="Courier New"/>
                <a:cs typeface="Courier New"/>
              </a:rPr>
              <a:t> group by </a:t>
            </a:r>
            <a:r>
              <a:rPr lang="en-US" sz="1960" dirty="0" err="1">
                <a:latin typeface="Courier New"/>
                <a:cs typeface="Courier New"/>
              </a:rPr>
              <a:t>devicemake</a:t>
            </a:r>
            <a:r>
              <a:rPr lang="en-US" sz="1960" dirty="0">
                <a:latin typeface="Courier New"/>
                <a:cs typeface="Courier New"/>
              </a:rPr>
              <a:t>;</a:t>
            </a:r>
          </a:p>
        </p:txBody>
      </p:sp>
    </p:spTree>
    <p:extLst>
      <p:ext uri="{BB962C8B-B14F-4D97-AF65-F5344CB8AC3E}">
        <p14:creationId xmlns:p14="http://schemas.microsoft.com/office/powerpoint/2010/main" val="1689734419"/>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85104" y="471601"/>
            <a:ext cx="6926657" cy="5757692"/>
          </a:xfrm>
          <a:prstGeom prst="rect">
            <a:avLst/>
          </a:prstGeom>
        </p:spPr>
      </p:pic>
      <p:sp>
        <p:nvSpPr>
          <p:cNvPr id="5" name="Rectangle 4"/>
          <p:cNvSpPr/>
          <p:nvPr/>
        </p:nvSpPr>
        <p:spPr bwMode="auto">
          <a:xfrm>
            <a:off x="3316249" y="5669454"/>
            <a:ext cx="1792363"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 name="Rectangle 5"/>
          <p:cNvSpPr/>
          <p:nvPr/>
        </p:nvSpPr>
        <p:spPr bwMode="auto">
          <a:xfrm>
            <a:off x="3405868" y="2622437"/>
            <a:ext cx="1881981" cy="53770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 name="TextBox 6"/>
          <p:cNvSpPr txBox="1"/>
          <p:nvPr/>
        </p:nvSpPr>
        <p:spPr>
          <a:xfrm>
            <a:off x="89996" y="2263964"/>
            <a:ext cx="2896901" cy="1343717"/>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rPr>
              <a:t>Hive Queries</a:t>
            </a:r>
          </a:p>
          <a:p>
            <a:pPr>
              <a:lnSpc>
                <a:spcPct val="90000"/>
              </a:lnSpc>
              <a:spcAft>
                <a:spcPts val="588"/>
              </a:spcAft>
            </a:pPr>
            <a:r>
              <a:rPr lang="en-US" sz="3528" dirty="0">
                <a:gradFill>
                  <a:gsLst>
                    <a:gs pos="2917">
                      <a:schemeClr val="tx1"/>
                    </a:gs>
                    <a:gs pos="30000">
                      <a:schemeClr val="tx1"/>
                    </a:gs>
                  </a:gsLst>
                  <a:lin ang="5400000" scaled="0"/>
                </a:gradFill>
              </a:rPr>
              <a:t>Shark</a:t>
            </a:r>
          </a:p>
        </p:txBody>
      </p:sp>
    </p:spTree>
    <p:extLst>
      <p:ext uri="{BB962C8B-B14F-4D97-AF65-F5344CB8AC3E}">
        <p14:creationId xmlns:p14="http://schemas.microsoft.com/office/powerpoint/2010/main" val="1895656788"/>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Hive vs. Shark</a:t>
            </a:r>
            <a:endParaRPr lang="en-US" dirty="0"/>
          </a:p>
        </p:txBody>
      </p:sp>
      <p:graphicFrame>
        <p:nvGraphicFramePr>
          <p:cNvPr id="6" name="Table 5"/>
          <p:cNvGraphicFramePr>
            <a:graphicFrameLocks noGrp="1"/>
          </p:cNvGraphicFramePr>
          <p:nvPr>
            <p:extLst/>
          </p:nvPr>
        </p:nvGraphicFramePr>
        <p:xfrm>
          <a:off x="717323" y="1547019"/>
          <a:ext cx="10843796" cy="4720706"/>
        </p:xfrm>
        <a:graphic>
          <a:graphicData uri="http://schemas.openxmlformats.org/drawingml/2006/table">
            <a:tbl>
              <a:tblPr firstRow="1" bandRow="1">
                <a:tableStyleId>{5C22544A-7EE6-4342-B048-85BDC9FD1C3A}</a:tableStyleId>
              </a:tblPr>
              <a:tblGrid>
                <a:gridCol w="4838001"/>
                <a:gridCol w="2001931"/>
                <a:gridCol w="2001932"/>
                <a:gridCol w="2001932"/>
              </a:tblGrid>
              <a:tr h="582921">
                <a:tc>
                  <a:txBody>
                    <a:bodyPr/>
                    <a:lstStyle/>
                    <a:p>
                      <a:r>
                        <a:rPr lang="en-US" sz="3100" dirty="0" smtClean="0"/>
                        <a:t>Query Type</a:t>
                      </a:r>
                      <a:endParaRPr lang="en-US" sz="3100" dirty="0"/>
                    </a:p>
                  </a:txBody>
                  <a:tcPr marL="89619" marR="89619" marT="44810" marB="44810"/>
                </a:tc>
                <a:tc>
                  <a:txBody>
                    <a:bodyPr/>
                    <a:lstStyle/>
                    <a:p>
                      <a:r>
                        <a:rPr lang="en-US" sz="3100" dirty="0" smtClean="0"/>
                        <a:t>Tech</a:t>
                      </a:r>
                      <a:endParaRPr lang="en-US" sz="3100" dirty="0"/>
                    </a:p>
                  </a:txBody>
                  <a:tcPr marL="89619" marR="89619" marT="44810" marB="44810"/>
                </a:tc>
                <a:tc>
                  <a:txBody>
                    <a:bodyPr/>
                    <a:lstStyle/>
                    <a:p>
                      <a:r>
                        <a:rPr lang="en-US" sz="3100" baseline="0" dirty="0" smtClean="0"/>
                        <a:t>1</a:t>
                      </a:r>
                      <a:r>
                        <a:rPr lang="en-US" sz="3100" baseline="30000" dirty="0" smtClean="0"/>
                        <a:t>st</a:t>
                      </a:r>
                      <a:r>
                        <a:rPr lang="en-US" sz="3100" baseline="0" dirty="0" smtClean="0"/>
                        <a:t> Query</a:t>
                      </a:r>
                      <a:endParaRPr lang="en-US" sz="3100" dirty="0"/>
                    </a:p>
                  </a:txBody>
                  <a:tcPr marL="89619" marR="89619" marT="44810" marB="44810"/>
                </a:tc>
                <a:tc>
                  <a:txBody>
                    <a:bodyPr/>
                    <a:lstStyle/>
                    <a:p>
                      <a:r>
                        <a:rPr lang="en-US" sz="3100" dirty="0" smtClean="0"/>
                        <a:t>2</a:t>
                      </a:r>
                      <a:r>
                        <a:rPr lang="en-US" sz="3100" baseline="30000" dirty="0" smtClean="0"/>
                        <a:t>nd</a:t>
                      </a:r>
                      <a:r>
                        <a:rPr lang="en-US" sz="3100" dirty="0" smtClean="0"/>
                        <a:t> Query</a:t>
                      </a:r>
                      <a:endParaRPr lang="en-US" sz="3100" dirty="0"/>
                    </a:p>
                  </a:txBody>
                  <a:tcPr marL="89619" marR="89619" marT="44810" marB="44810"/>
                </a:tc>
              </a:tr>
              <a:tr h="582921">
                <a:tc>
                  <a:txBody>
                    <a:bodyPr/>
                    <a:lstStyle/>
                    <a:p>
                      <a:r>
                        <a:rPr lang="en-US" sz="3100" dirty="0" smtClean="0"/>
                        <a:t>Select</a:t>
                      </a:r>
                      <a:r>
                        <a:rPr lang="en-US" sz="3100" baseline="0" dirty="0" smtClean="0"/>
                        <a:t> * [] limit 10;</a:t>
                      </a:r>
                      <a:endParaRPr lang="en-US" sz="3100" dirty="0"/>
                    </a:p>
                  </a:txBody>
                  <a:tcPr marL="89619" marR="89619" marT="44810" marB="44810"/>
                </a:tc>
                <a:tc>
                  <a:txBody>
                    <a:bodyPr/>
                    <a:lstStyle/>
                    <a:p>
                      <a:r>
                        <a:rPr lang="en-US" sz="3100" dirty="0" smtClean="0"/>
                        <a:t>Hive</a:t>
                      </a:r>
                      <a:endParaRPr lang="en-US" sz="3100" dirty="0"/>
                    </a:p>
                  </a:txBody>
                  <a:tcPr marL="89619" marR="89619" marT="44810" marB="44810"/>
                </a:tc>
                <a:tc>
                  <a:txBody>
                    <a:bodyPr/>
                    <a:lstStyle/>
                    <a:p>
                      <a:r>
                        <a:rPr lang="en-US" sz="3100" dirty="0" smtClean="0"/>
                        <a:t>4.7s</a:t>
                      </a:r>
                      <a:endParaRPr lang="en-US" sz="3100" dirty="0"/>
                    </a:p>
                  </a:txBody>
                  <a:tcPr marL="89619" marR="89619" marT="44810" marB="44810"/>
                </a:tc>
                <a:tc>
                  <a:txBody>
                    <a:bodyPr/>
                    <a:lstStyle/>
                    <a:p>
                      <a:endParaRPr lang="en-US" sz="3100" dirty="0"/>
                    </a:p>
                  </a:txBody>
                  <a:tcPr marL="89619" marR="89619" marT="44810" marB="44810"/>
                </a:tc>
              </a:tr>
              <a:tr h="582921">
                <a:tc>
                  <a:txBody>
                    <a:bodyPr/>
                    <a:lstStyle/>
                    <a:p>
                      <a:endParaRPr lang="en-US" sz="3100" dirty="0"/>
                    </a:p>
                  </a:txBody>
                  <a:tcPr marL="89619" marR="89619" marT="44810" marB="44810"/>
                </a:tc>
                <a:tc>
                  <a:txBody>
                    <a:bodyPr/>
                    <a:lstStyle/>
                    <a:p>
                      <a:r>
                        <a:rPr lang="en-US" sz="3100" dirty="0" smtClean="0"/>
                        <a:t>Shark</a:t>
                      </a:r>
                      <a:endParaRPr lang="en-US" sz="3100" dirty="0"/>
                    </a:p>
                  </a:txBody>
                  <a:tcPr marL="89619" marR="89619" marT="44810" marB="44810"/>
                </a:tc>
                <a:tc>
                  <a:txBody>
                    <a:bodyPr/>
                    <a:lstStyle/>
                    <a:p>
                      <a:r>
                        <a:rPr lang="en-US" sz="3100" dirty="0" smtClean="0"/>
                        <a:t>1.454s</a:t>
                      </a:r>
                      <a:endParaRPr lang="en-US" sz="3100" dirty="0"/>
                    </a:p>
                  </a:txBody>
                  <a:tcPr marL="89619" marR="89619" marT="44810" marB="44810"/>
                </a:tc>
                <a:tc>
                  <a:txBody>
                    <a:bodyPr/>
                    <a:lstStyle/>
                    <a:p>
                      <a:r>
                        <a:rPr lang="en-US" sz="3100" dirty="0" smtClean="0"/>
                        <a:t>0.343s</a:t>
                      </a:r>
                      <a:endParaRPr lang="en-US" sz="3100" dirty="0"/>
                    </a:p>
                  </a:txBody>
                  <a:tcPr marL="89619" marR="89619" marT="44810" marB="44810"/>
                </a:tc>
              </a:tr>
              <a:tr h="760544">
                <a:tc>
                  <a:txBody>
                    <a:bodyPr/>
                    <a:lstStyle/>
                    <a:p>
                      <a:r>
                        <a:rPr lang="en-US" sz="3100" dirty="0" smtClean="0"/>
                        <a:t>Select count(*)</a:t>
                      </a:r>
                      <a:r>
                        <a:rPr lang="en-US" sz="3100" baseline="0" dirty="0" smtClean="0"/>
                        <a:t> from []</a:t>
                      </a:r>
                      <a:endParaRPr lang="en-US" sz="3100" dirty="0"/>
                    </a:p>
                  </a:txBody>
                  <a:tcPr marL="89619" marR="89619" marT="44810" marB="44810"/>
                </a:tc>
                <a:tc>
                  <a:txBody>
                    <a:bodyPr/>
                    <a:lstStyle/>
                    <a:p>
                      <a:r>
                        <a:rPr lang="en-US" sz="3100" dirty="0" smtClean="0"/>
                        <a:t>Hive</a:t>
                      </a:r>
                      <a:endParaRPr lang="en-US" sz="3100" dirty="0"/>
                    </a:p>
                  </a:txBody>
                  <a:tcPr marL="89619" marR="89619" marT="44810" marB="44810"/>
                </a:tc>
                <a:tc>
                  <a:txBody>
                    <a:bodyPr/>
                    <a:lstStyle/>
                    <a:p>
                      <a:r>
                        <a:rPr lang="en-US" sz="3100" dirty="0" smtClean="0"/>
                        <a:t>34.115s</a:t>
                      </a:r>
                      <a:endParaRPr lang="en-US" sz="3100" dirty="0"/>
                    </a:p>
                  </a:txBody>
                  <a:tcPr marL="89619" marR="89619" marT="44810" marB="44810"/>
                </a:tc>
                <a:tc>
                  <a:txBody>
                    <a:bodyPr/>
                    <a:lstStyle/>
                    <a:p>
                      <a:endParaRPr lang="en-US" sz="3100" dirty="0"/>
                    </a:p>
                  </a:txBody>
                  <a:tcPr marL="89619" marR="89619" marT="44810" marB="44810"/>
                </a:tc>
              </a:tr>
              <a:tr h="582921">
                <a:tc>
                  <a:txBody>
                    <a:bodyPr/>
                    <a:lstStyle/>
                    <a:p>
                      <a:endParaRPr lang="en-US" sz="3100" dirty="0"/>
                    </a:p>
                  </a:txBody>
                  <a:tcPr marL="89619" marR="89619" marT="44810" marB="44810"/>
                </a:tc>
                <a:tc>
                  <a:txBody>
                    <a:bodyPr/>
                    <a:lstStyle/>
                    <a:p>
                      <a:r>
                        <a:rPr lang="en-US" sz="3100" dirty="0" smtClean="0"/>
                        <a:t>Shark</a:t>
                      </a:r>
                      <a:endParaRPr lang="en-US" sz="3100" dirty="0"/>
                    </a:p>
                  </a:txBody>
                  <a:tcPr marL="89619" marR="89619" marT="44810" marB="44810"/>
                </a:tc>
                <a:tc>
                  <a:txBody>
                    <a:bodyPr/>
                    <a:lstStyle/>
                    <a:p>
                      <a:r>
                        <a:rPr lang="en-US" sz="3100" dirty="0" smtClean="0"/>
                        <a:t>0.945s</a:t>
                      </a:r>
                      <a:endParaRPr lang="en-US" sz="3100" dirty="0"/>
                    </a:p>
                  </a:txBody>
                  <a:tcPr marL="89619" marR="89619" marT="44810" marB="44810"/>
                </a:tc>
                <a:tc>
                  <a:txBody>
                    <a:bodyPr/>
                    <a:lstStyle/>
                    <a:p>
                      <a:r>
                        <a:rPr lang="en-US" sz="3100" dirty="0" smtClean="0"/>
                        <a:t>0.449s</a:t>
                      </a:r>
                      <a:endParaRPr lang="en-US" sz="3100" dirty="0"/>
                    </a:p>
                  </a:txBody>
                  <a:tcPr marL="89619" marR="89619" marT="44810" marB="44810"/>
                </a:tc>
              </a:tr>
              <a:tr h="1045557">
                <a:tc>
                  <a:txBody>
                    <a:bodyPr/>
                    <a:lstStyle/>
                    <a:p>
                      <a:r>
                        <a:rPr lang="en-US" sz="3100" dirty="0" smtClean="0"/>
                        <a:t>Select col,</a:t>
                      </a:r>
                      <a:r>
                        <a:rPr lang="en-US" sz="3100" baseline="0" dirty="0" smtClean="0"/>
                        <a:t> </a:t>
                      </a:r>
                      <a:r>
                        <a:rPr lang="en-US" sz="3100" baseline="0" dirty="0" err="1" smtClean="0"/>
                        <a:t>cnt</a:t>
                      </a:r>
                      <a:r>
                        <a:rPr lang="en-US" sz="3100" baseline="0" dirty="0" smtClean="0"/>
                        <a:t>, from [] group by col</a:t>
                      </a:r>
                      <a:endParaRPr lang="en-US" sz="3100" dirty="0"/>
                    </a:p>
                  </a:txBody>
                  <a:tcPr marL="89619" marR="89619" marT="44810" marB="44810"/>
                </a:tc>
                <a:tc>
                  <a:txBody>
                    <a:bodyPr/>
                    <a:lstStyle/>
                    <a:p>
                      <a:r>
                        <a:rPr lang="en-US" sz="3100" dirty="0" smtClean="0"/>
                        <a:t>Hive</a:t>
                      </a:r>
                      <a:endParaRPr lang="en-US" sz="3100" dirty="0"/>
                    </a:p>
                  </a:txBody>
                  <a:tcPr marL="89619" marR="89619" marT="44810" marB="44810"/>
                </a:tc>
                <a:tc>
                  <a:txBody>
                    <a:bodyPr/>
                    <a:lstStyle/>
                    <a:p>
                      <a:r>
                        <a:rPr lang="en-US" sz="3100" dirty="0" smtClean="0"/>
                        <a:t>31.593s</a:t>
                      </a:r>
                      <a:endParaRPr lang="en-US" sz="3100" dirty="0"/>
                    </a:p>
                  </a:txBody>
                  <a:tcPr marL="89619" marR="89619" marT="44810" marB="44810"/>
                </a:tc>
                <a:tc>
                  <a:txBody>
                    <a:bodyPr/>
                    <a:lstStyle/>
                    <a:p>
                      <a:endParaRPr lang="en-US" sz="3100" dirty="0"/>
                    </a:p>
                  </a:txBody>
                  <a:tcPr marL="89619" marR="89619" marT="44810" marB="44810"/>
                </a:tc>
              </a:tr>
              <a:tr h="582921">
                <a:tc>
                  <a:txBody>
                    <a:bodyPr/>
                    <a:lstStyle/>
                    <a:p>
                      <a:endParaRPr lang="en-US" sz="3100" dirty="0"/>
                    </a:p>
                  </a:txBody>
                  <a:tcPr marL="89619" marR="89619" marT="44810" marB="44810"/>
                </a:tc>
                <a:tc>
                  <a:txBody>
                    <a:bodyPr/>
                    <a:lstStyle/>
                    <a:p>
                      <a:r>
                        <a:rPr lang="en-US" sz="3100" dirty="0" smtClean="0"/>
                        <a:t>Shark</a:t>
                      </a:r>
                      <a:endParaRPr lang="en-US" sz="3100" dirty="0"/>
                    </a:p>
                  </a:txBody>
                  <a:tcPr marL="89619" marR="89619" marT="44810" marB="44810"/>
                </a:tc>
                <a:tc>
                  <a:txBody>
                    <a:bodyPr/>
                    <a:lstStyle/>
                    <a:p>
                      <a:r>
                        <a:rPr lang="en-US" sz="3100" dirty="0" smtClean="0"/>
                        <a:t>0.528s</a:t>
                      </a:r>
                      <a:endParaRPr lang="en-US" sz="3100" dirty="0"/>
                    </a:p>
                  </a:txBody>
                  <a:tcPr marL="89619" marR="89619" marT="44810" marB="44810"/>
                </a:tc>
                <a:tc>
                  <a:txBody>
                    <a:bodyPr/>
                    <a:lstStyle/>
                    <a:p>
                      <a:r>
                        <a:rPr lang="en-US" sz="3100" dirty="0" smtClean="0"/>
                        <a:t>0.381s</a:t>
                      </a:r>
                      <a:endParaRPr lang="en-US" sz="3100" dirty="0"/>
                    </a:p>
                  </a:txBody>
                  <a:tcPr marL="89619" marR="89619" marT="44810" marB="44810"/>
                </a:tc>
              </a:tr>
            </a:tbl>
          </a:graphicData>
        </a:graphic>
      </p:graphicFrame>
    </p:spTree>
    <p:extLst>
      <p:ext uri="{BB962C8B-B14F-4D97-AF65-F5344CB8AC3E}">
        <p14:creationId xmlns:p14="http://schemas.microsoft.com/office/powerpoint/2010/main" val="128756990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Spark / Shark</a:t>
            </a:r>
            <a:endParaRPr lang="en-US" dirty="0"/>
          </a:p>
        </p:txBody>
      </p:sp>
      <p:sp>
        <p:nvSpPr>
          <p:cNvPr id="5" name="Text Placeholder 4"/>
          <p:cNvSpPr>
            <a:spLocks noGrp="1"/>
          </p:cNvSpPr>
          <p:nvPr>
            <p:ph type="body" sz="quarter" idx="10"/>
          </p:nvPr>
        </p:nvSpPr>
        <p:spPr>
          <a:xfrm>
            <a:off x="269171" y="1190078"/>
            <a:ext cx="5377147" cy="4678397"/>
          </a:xfrm>
        </p:spPr>
        <p:txBody>
          <a:bodyPr/>
          <a:lstStyle/>
          <a:p>
            <a:r>
              <a:rPr lang="en-US" dirty="0" smtClean="0"/>
              <a:t>Pros</a:t>
            </a:r>
          </a:p>
          <a:p>
            <a:pPr marL="560127" indent="-560127">
              <a:buFont typeface="Arial"/>
              <a:buChar char="•"/>
            </a:pPr>
            <a:r>
              <a:rPr lang="en-US" sz="2744" dirty="0"/>
              <a:t>Map Reduce functionality and flexibility</a:t>
            </a:r>
          </a:p>
          <a:p>
            <a:pPr marL="560127" indent="-560127">
              <a:buFont typeface="Arial"/>
              <a:buChar char="•"/>
            </a:pPr>
            <a:r>
              <a:rPr lang="en-US" sz="2744" dirty="0"/>
              <a:t>Massively improves speed of MR and Hive queries in distributed fashion</a:t>
            </a:r>
          </a:p>
          <a:p>
            <a:pPr marL="560127" indent="-560127">
              <a:buFont typeface="Arial"/>
              <a:buChar char="•"/>
            </a:pPr>
            <a:r>
              <a:rPr lang="en-US" sz="2744" dirty="0" err="1"/>
              <a:t>Scala</a:t>
            </a:r>
            <a:r>
              <a:rPr lang="en-US" sz="2744" dirty="0"/>
              <a:t> / Hive</a:t>
            </a:r>
          </a:p>
          <a:p>
            <a:pPr marL="560127" indent="-560127">
              <a:buFont typeface="Arial"/>
              <a:buChar char="•"/>
            </a:pPr>
            <a:r>
              <a:rPr lang="en-US" sz="2744" dirty="0"/>
              <a:t>Designed for EC2, </a:t>
            </a:r>
            <a:r>
              <a:rPr lang="en-US" sz="2744" dirty="0" err="1"/>
              <a:t>mesos</a:t>
            </a:r>
            <a:r>
              <a:rPr lang="en-US" sz="2744" dirty="0"/>
              <a:t>, standalone, cluster, etc.</a:t>
            </a:r>
          </a:p>
          <a:p>
            <a:pPr marL="560127" indent="-560127">
              <a:buFont typeface="Arial"/>
              <a:buChar char="•"/>
            </a:pPr>
            <a:r>
              <a:rPr lang="en-US" sz="2744" dirty="0"/>
              <a:t>Smart data movement</a:t>
            </a:r>
          </a:p>
        </p:txBody>
      </p:sp>
      <p:sp>
        <p:nvSpPr>
          <p:cNvPr id="6" name="Text Placeholder 5"/>
          <p:cNvSpPr>
            <a:spLocks noGrp="1"/>
          </p:cNvSpPr>
          <p:nvPr>
            <p:ph type="body" sz="quarter" idx="11"/>
          </p:nvPr>
        </p:nvSpPr>
        <p:spPr>
          <a:xfrm>
            <a:off x="6542510" y="1190077"/>
            <a:ext cx="5377147" cy="4298356"/>
          </a:xfrm>
        </p:spPr>
        <p:txBody>
          <a:bodyPr/>
          <a:lstStyle/>
          <a:p>
            <a:r>
              <a:rPr lang="en-US" dirty="0" smtClean="0"/>
              <a:t>Cons</a:t>
            </a:r>
          </a:p>
          <a:p>
            <a:pPr marL="560127" indent="-560127">
              <a:buFont typeface="Arial"/>
              <a:buChar char="•"/>
            </a:pPr>
            <a:r>
              <a:rPr lang="en-US" sz="2744" dirty="0"/>
              <a:t>Still very much in beta</a:t>
            </a:r>
          </a:p>
          <a:p>
            <a:pPr marL="560127" indent="-560127">
              <a:buFont typeface="Arial"/>
              <a:buChar char="•"/>
            </a:pPr>
            <a:r>
              <a:rPr lang="en-US" sz="2744" dirty="0"/>
              <a:t>Fast for MR, but we can go faster! (e.g. Count 1.28M rows took 9.928s)</a:t>
            </a:r>
          </a:p>
          <a:p>
            <a:pPr marL="560127" indent="-560127">
              <a:buFont typeface="Arial"/>
              <a:buChar char="•"/>
            </a:pPr>
            <a:r>
              <a:rPr lang="en-US" sz="2744" dirty="0"/>
              <a:t>No Hive ODBC/JDBC … yet</a:t>
            </a:r>
          </a:p>
          <a:p>
            <a:pPr marL="560127" indent="-560127">
              <a:buFont typeface="Arial"/>
              <a:buChar char="•"/>
            </a:pPr>
            <a:r>
              <a:rPr lang="en-US" sz="2744" dirty="0"/>
              <a:t>Potential </a:t>
            </a:r>
            <a:r>
              <a:rPr lang="en-US" sz="2744" dirty="0" err="1"/>
              <a:t>Mesos</a:t>
            </a:r>
            <a:r>
              <a:rPr lang="en-US" sz="2744" dirty="0"/>
              <a:t> dependency complicates things….a lot</a:t>
            </a:r>
          </a:p>
          <a:p>
            <a:pPr marL="560127" indent="-560127">
              <a:buFont typeface="Arial"/>
              <a:buChar char="•"/>
            </a:pPr>
            <a:r>
              <a:rPr lang="en-US" sz="2744" dirty="0" err="1"/>
              <a:t>Scala</a:t>
            </a:r>
            <a:endParaRPr lang="en-US" sz="2744" dirty="0"/>
          </a:p>
        </p:txBody>
      </p:sp>
    </p:spTree>
    <p:extLst>
      <p:ext uri="{BB962C8B-B14F-4D97-AF65-F5344CB8AC3E}">
        <p14:creationId xmlns:p14="http://schemas.microsoft.com/office/powerpoint/2010/main" val="3516191561"/>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90078"/>
            <a:ext cx="11650488" cy="5087547"/>
          </a:xfrm>
        </p:spPr>
        <p:txBody>
          <a:bodyPr/>
          <a:lstStyle/>
          <a:p>
            <a:r>
              <a:rPr lang="en-US" dirty="0"/>
              <a:t>Session Objective(s</a:t>
            </a:r>
            <a:r>
              <a:rPr lang="en-US" dirty="0" smtClean="0"/>
              <a:t>): </a:t>
            </a:r>
          </a:p>
          <a:p>
            <a:pPr marL="560127" indent="-560127">
              <a:buFont typeface="Arial" panose="020B0604020202020204" pitchFamily="34" charset="0"/>
              <a:buChar char="•"/>
            </a:pPr>
            <a:r>
              <a:rPr lang="en-US" sz="3724" dirty="0"/>
              <a:t>Know today’s Big Data Tools Landscape</a:t>
            </a:r>
          </a:p>
          <a:p>
            <a:pPr marL="560127" indent="-560127">
              <a:buFont typeface="Arial" panose="020B0604020202020204" pitchFamily="34" charset="0"/>
              <a:buChar char="•"/>
            </a:pPr>
            <a:r>
              <a:rPr lang="en-US" sz="3724" dirty="0"/>
              <a:t>Understand the “Physics” of Big Data Tools</a:t>
            </a:r>
          </a:p>
          <a:p>
            <a:pPr marL="560127" indent="-560127">
              <a:buFont typeface="Arial" panose="020B0604020202020204" pitchFamily="34" charset="0"/>
              <a:buChar char="•"/>
            </a:pPr>
            <a:r>
              <a:rPr lang="en-US" sz="3724" dirty="0">
                <a:solidFill>
                  <a:schemeClr val="tx2"/>
                </a:solidFill>
              </a:rPr>
              <a:t>Identify Batch, </a:t>
            </a:r>
            <a:r>
              <a:rPr lang="en-US" sz="3724" b="1" dirty="0">
                <a:solidFill>
                  <a:schemeClr val="tx2"/>
                </a:solidFill>
              </a:rPr>
              <a:t>Interactive, and Real-time tools</a:t>
            </a:r>
          </a:p>
          <a:p>
            <a:endParaRPr lang="en-US" dirty="0" smtClean="0"/>
          </a:p>
          <a:p>
            <a:r>
              <a:rPr lang="en-US" dirty="0" smtClean="0"/>
              <a:t>Takeaways</a:t>
            </a:r>
          </a:p>
          <a:p>
            <a:pPr marL="560127" indent="-560127">
              <a:buFont typeface="Arial" panose="020B0604020202020204" pitchFamily="34" charset="0"/>
              <a:buChar char="•"/>
            </a:pPr>
            <a:r>
              <a:rPr lang="en-US" sz="3332" dirty="0"/>
              <a:t>There’s a proliferation of WMD(P) </a:t>
            </a:r>
          </a:p>
          <a:p>
            <a:pPr marL="560127" indent="-560127">
              <a:buFont typeface="Arial" panose="020B0604020202020204" pitchFamily="34" charset="0"/>
              <a:buChar char="•"/>
            </a:pPr>
            <a:r>
              <a:rPr lang="en-US" sz="3332" dirty="0"/>
              <a:t>Use “Physics” to identify and understand new tools </a:t>
            </a:r>
          </a:p>
          <a:p>
            <a:endParaRPr lang="en-US" dirty="0" smtClean="0"/>
          </a:p>
        </p:txBody>
      </p:sp>
      <p:sp>
        <p:nvSpPr>
          <p:cNvPr id="4" name="Title 3"/>
          <p:cNvSpPr>
            <a:spLocks noGrp="1"/>
          </p:cNvSpPr>
          <p:nvPr>
            <p:ph type="title"/>
          </p:nvPr>
        </p:nvSpPr>
        <p:spPr/>
        <p:txBody>
          <a:bodyPr/>
          <a:lstStyle/>
          <a:p>
            <a:r>
              <a:rPr lang="en-US" dirty="0"/>
              <a:t>Session Objectives </a:t>
            </a:r>
            <a:r>
              <a:rPr lang="en-US" dirty="0" smtClean="0"/>
              <a:t>And </a:t>
            </a:r>
            <a:r>
              <a:rPr lang="en-US" dirty="0"/>
              <a:t>Takeaways</a:t>
            </a:r>
          </a:p>
        </p:txBody>
      </p:sp>
    </p:spTree>
    <p:extLst>
      <p:ext uri="{BB962C8B-B14F-4D97-AF65-F5344CB8AC3E}">
        <p14:creationId xmlns:p14="http://schemas.microsoft.com/office/powerpoint/2010/main" val="422179521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endParaRPr lang="en-US" sz="3200" dirty="0"/>
          </a:p>
        </p:txBody>
      </p:sp>
      <p:sp>
        <p:nvSpPr>
          <p:cNvPr id="3" name="Content Placeholder 2"/>
          <p:cNvSpPr>
            <a:spLocks noGrp="1"/>
          </p:cNvSpPr>
          <p:nvPr>
            <p:ph type="body" sz="quarter" idx="10"/>
          </p:nvPr>
        </p:nvSpPr>
        <p:spPr>
          <a:xfrm>
            <a:off x="519112" y="1447799"/>
            <a:ext cx="11149013" cy="4924425"/>
          </a:xfrm>
        </p:spPr>
        <p:txBody>
          <a:bodyPr/>
          <a:lstStyle/>
          <a:p>
            <a:pPr marL="457200" lvl="0" indent="-457200">
              <a:buFont typeface="Arial" panose="020B0604020202020204" pitchFamily="34" charset="0"/>
              <a:buChar char="•"/>
            </a:pPr>
            <a:r>
              <a:rPr lang="en-US" dirty="0">
                <a:solidFill>
                  <a:schemeClr val="tx1">
                    <a:alpha val="99000"/>
                  </a:schemeClr>
                </a:solidFill>
                <a:hlinkClick r:id="rId3"/>
              </a:rPr>
              <a:t>http://</a:t>
            </a:r>
            <a:r>
              <a:rPr lang="en-US" dirty="0" smtClean="0">
                <a:solidFill>
                  <a:schemeClr val="tx1">
                    <a:alpha val="99000"/>
                  </a:schemeClr>
                </a:solidFill>
                <a:hlinkClick r:id="rId3"/>
              </a:rPr>
              <a:t>www.windowsazure.com/</a:t>
            </a:r>
            <a:endParaRPr lang="en-US" dirty="0">
              <a:solidFill>
                <a:schemeClr val="tx1">
                  <a:alpha val="99000"/>
                </a:schemeClr>
              </a:solidFill>
            </a:endParaRPr>
          </a:p>
          <a:p>
            <a:pPr marL="457200" indent="-457200">
              <a:buFont typeface="Arial" panose="020B0604020202020204" pitchFamily="34" charset="0"/>
              <a:buChar char="•"/>
            </a:pPr>
            <a:r>
              <a:rPr lang="en-US" dirty="0">
                <a:solidFill>
                  <a:schemeClr val="tx1">
                    <a:alpha val="99000"/>
                  </a:schemeClr>
                </a:solidFill>
                <a:hlinkClick r:id="rId4"/>
              </a:rPr>
              <a:t>http://hadoop.apache.org</a:t>
            </a:r>
            <a:r>
              <a:rPr lang="en-US" dirty="0" smtClean="0">
                <a:solidFill>
                  <a:schemeClr val="tx1">
                    <a:alpha val="99000"/>
                  </a:schemeClr>
                </a:solidFill>
                <a:hlinkClick r:id="rId4"/>
              </a:rPr>
              <a:t>/</a:t>
            </a:r>
            <a:endParaRPr lang="en-US" u="sng" dirty="0">
              <a:ln>
                <a:solidFill>
                  <a:srgbClr val="FFFFFF">
                    <a:alpha val="0"/>
                  </a:srgbClr>
                </a:solidFill>
              </a:ln>
              <a:solidFill>
                <a:schemeClr val="bg1">
                  <a:alpha val="99000"/>
                </a:schemeClr>
              </a:solidFill>
              <a:latin typeface="Segoe UI Light" pitchFamily="34" charset="0"/>
            </a:endParaRPr>
          </a:p>
          <a:p>
            <a:pPr marL="457200" indent="-457200">
              <a:spcBef>
                <a:spcPct val="20000"/>
              </a:spcBef>
              <a:buSzPct val="105000"/>
              <a:buFont typeface="Arial" panose="020B0604020202020204" pitchFamily="34" charset="0"/>
              <a:buChar char="•"/>
            </a:pPr>
            <a:r>
              <a:rPr lang="en-US" dirty="0" err="1" smtClean="0">
                <a:solidFill>
                  <a:schemeClr val="tx1">
                    <a:alpha val="99000"/>
                  </a:schemeClr>
                </a:solidFill>
              </a:rPr>
              <a:t>Nuget</a:t>
            </a:r>
            <a:r>
              <a:rPr lang="en-US" dirty="0">
                <a:solidFill>
                  <a:schemeClr val="tx1">
                    <a:alpha val="99000"/>
                  </a:schemeClr>
                </a:solidFill>
              </a:rPr>
              <a:t>: </a:t>
            </a:r>
            <a:r>
              <a:rPr lang="en-US" dirty="0">
                <a:solidFill>
                  <a:schemeClr val="tx1">
                    <a:alpha val="99000"/>
                  </a:schemeClr>
                </a:solidFill>
                <a:hlinkClick r:id="rId5"/>
              </a:rPr>
              <a:t>http://</a:t>
            </a:r>
            <a:r>
              <a:rPr lang="en-US" dirty="0" smtClean="0">
                <a:solidFill>
                  <a:schemeClr val="tx1">
                    <a:alpha val="99000"/>
                  </a:schemeClr>
                </a:solidFill>
                <a:hlinkClick r:id="rId5"/>
              </a:rPr>
              <a:t>nuget.org/packages?q=hadoop</a:t>
            </a:r>
            <a:endParaRPr lang="en-US" dirty="0" smtClean="0">
              <a:solidFill>
                <a:schemeClr val="tx1">
                  <a:alpha val="99000"/>
                </a:schemeClr>
              </a:solidFill>
            </a:endParaRPr>
          </a:p>
          <a:p>
            <a:pPr marL="457200" indent="-457200">
              <a:spcBef>
                <a:spcPct val="20000"/>
              </a:spcBef>
              <a:buSzPct val="105000"/>
              <a:buFont typeface="Arial" panose="020B0604020202020204" pitchFamily="34" charset="0"/>
              <a:buChar char="•"/>
            </a:pPr>
            <a:r>
              <a:rPr lang="en-US" dirty="0" smtClean="0">
                <a:solidFill>
                  <a:schemeClr val="tx1">
                    <a:alpha val="99000"/>
                  </a:schemeClr>
                </a:solidFill>
              </a:rPr>
              <a:t>Hadoop SDK: </a:t>
            </a:r>
            <a:r>
              <a:rPr lang="en-US" dirty="0" smtClean="0">
                <a:solidFill>
                  <a:schemeClr val="tx1">
                    <a:alpha val="99000"/>
                  </a:schemeClr>
                </a:solidFill>
                <a:hlinkClick r:id="rId6"/>
              </a:rPr>
              <a:t>http</a:t>
            </a:r>
            <a:r>
              <a:rPr lang="en-US" dirty="0">
                <a:solidFill>
                  <a:schemeClr val="tx1">
                    <a:alpha val="99000"/>
                  </a:schemeClr>
                </a:solidFill>
                <a:hlinkClick r:id="rId6"/>
              </a:rPr>
              <a:t>://</a:t>
            </a:r>
            <a:r>
              <a:rPr lang="en-US" dirty="0" smtClean="0">
                <a:solidFill>
                  <a:schemeClr val="tx1">
                    <a:alpha val="99000"/>
                  </a:schemeClr>
                </a:solidFill>
                <a:hlinkClick r:id="rId6"/>
              </a:rPr>
              <a:t>hadoopsdk.codeplex.com</a:t>
            </a:r>
            <a:endParaRPr lang="en-US" dirty="0" smtClean="0">
              <a:solidFill>
                <a:schemeClr val="tx1">
                  <a:alpha val="99000"/>
                </a:schemeClr>
              </a:solidFill>
            </a:endParaRPr>
          </a:p>
          <a:p>
            <a:pPr marL="457200" indent="-457200">
              <a:spcBef>
                <a:spcPct val="20000"/>
              </a:spcBef>
              <a:buSzPct val="105000"/>
              <a:buFont typeface="Arial" panose="020B0604020202020204" pitchFamily="34" charset="0"/>
              <a:buChar char="•"/>
            </a:pPr>
            <a:endParaRPr lang="en-US" dirty="0">
              <a:solidFill>
                <a:schemeClr val="tx1">
                  <a:alpha val="99000"/>
                </a:schemeClr>
              </a:solidFill>
            </a:endParaRPr>
          </a:p>
          <a:p>
            <a:pPr marL="457200" indent="-457200">
              <a:spcBef>
                <a:spcPct val="20000"/>
              </a:spcBef>
              <a:buSzPct val="105000"/>
              <a:buFont typeface="Arial" panose="020B0604020202020204" pitchFamily="34" charset="0"/>
              <a:buChar char="•"/>
            </a:pPr>
            <a:r>
              <a:rPr lang="en-US" dirty="0" smtClean="0">
                <a:solidFill>
                  <a:schemeClr val="tx1">
                    <a:alpha val="99000"/>
                  </a:schemeClr>
                </a:solidFill>
              </a:rPr>
              <a:t>Follow @</a:t>
            </a:r>
            <a:r>
              <a:rPr lang="en-US" dirty="0" err="1" smtClean="0">
                <a:solidFill>
                  <a:schemeClr val="tx1">
                    <a:alpha val="99000"/>
                  </a:schemeClr>
                </a:solidFill>
              </a:rPr>
              <a:t>wenmingye</a:t>
            </a:r>
            <a:r>
              <a:rPr lang="en-US" dirty="0" smtClean="0">
                <a:solidFill>
                  <a:schemeClr val="tx1">
                    <a:alpha val="99000"/>
                  </a:schemeClr>
                </a:solidFill>
              </a:rPr>
              <a:t> for Questions and latest info.</a:t>
            </a:r>
          </a:p>
          <a:p>
            <a:pPr marL="457200" indent="-457200">
              <a:spcBef>
                <a:spcPct val="20000"/>
              </a:spcBef>
              <a:buSzPct val="105000"/>
              <a:buFont typeface="Arial" panose="020B0604020202020204" pitchFamily="34" charset="0"/>
              <a:buChar char="•"/>
            </a:pPr>
            <a:endParaRPr lang="en-US" dirty="0">
              <a:solidFill>
                <a:schemeClr val="tx1">
                  <a:alpha val="99000"/>
                </a:schemeClr>
              </a:solidFill>
            </a:endParaRPr>
          </a:p>
          <a:p>
            <a:endParaRPr lang="en-US" u="sng" dirty="0">
              <a:ln>
                <a:solidFill>
                  <a:srgbClr val="FFFFFF">
                    <a:alpha val="0"/>
                  </a:srgbClr>
                </a:solidFill>
              </a:ln>
              <a:solidFill>
                <a:schemeClr val="bg1">
                  <a:alpha val="99000"/>
                </a:schemeClr>
              </a:solidFill>
              <a:latin typeface="Segoe UI Light" pitchFamily="34" charset="0"/>
            </a:endParaRPr>
          </a:p>
          <a:p>
            <a:pPr lvl="0"/>
            <a:endParaRPr lang="en-US" u="sng" dirty="0" smtClean="0">
              <a:ln>
                <a:solidFill>
                  <a:srgbClr val="FFFFFF">
                    <a:alpha val="0"/>
                  </a:srgbClr>
                </a:solidFill>
              </a:ln>
              <a:solidFill>
                <a:schemeClr val="bg1">
                  <a:alpha val="99000"/>
                </a:schemeClr>
              </a:solidFill>
              <a:latin typeface="Segoe UI Light" pitchFamily="34" charset="0"/>
            </a:endParaRPr>
          </a:p>
          <a:p>
            <a:endParaRPr lang="en-US" dirty="0"/>
          </a:p>
        </p:txBody>
      </p:sp>
    </p:spTree>
    <p:extLst>
      <p:ext uri="{BB962C8B-B14F-4D97-AF65-F5344CB8AC3E}">
        <p14:creationId xmlns:p14="http://schemas.microsoft.com/office/powerpoint/2010/main" val="106018177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1803226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765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79612"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a:xfrm>
            <a:off x="292100" y="228600"/>
            <a:ext cx="12433300" cy="747897"/>
          </a:xfrm>
        </p:spPr>
        <p:txBody>
          <a:bodyPr/>
          <a:lstStyle/>
          <a:p>
            <a:r>
              <a:rPr lang="en-US" dirty="0" smtClean="0"/>
              <a:t>New workflow in Data Warehousing</a:t>
            </a:r>
            <a:endParaRPr lang="en-US" dirty="0"/>
          </a:p>
        </p:txBody>
      </p:sp>
      <p:grpSp>
        <p:nvGrpSpPr>
          <p:cNvPr id="41" name="Group 40"/>
          <p:cNvGrpSpPr/>
          <p:nvPr/>
        </p:nvGrpSpPr>
        <p:grpSpPr>
          <a:xfrm>
            <a:off x="5026314" y="4133346"/>
            <a:ext cx="1995083" cy="1995083"/>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defTabSz="914400"/>
              <a:endParaRPr lang="en-US" sz="1800" b="1" kern="0" dirty="0">
                <a:ln>
                  <a:solidFill>
                    <a:schemeClr val="bg1">
                      <a:alpha val="0"/>
                    </a:schemeClr>
                  </a:solidFill>
                </a:ln>
                <a:solidFill>
                  <a:schemeClr val="bg1"/>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3600564"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7" name="TextBox 106"/>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1"/>
                  </a:solidFill>
                </a:rPr>
                <a:t>NEW USER REGISTRY</a:t>
              </a:r>
              <a:endParaRPr lang="en-US" sz="1400" dirty="0">
                <a:ln>
                  <a:solidFill>
                    <a:schemeClr val="bg1">
                      <a:alpha val="0"/>
                    </a:schemeClr>
                  </a:solidFill>
                </a:ln>
                <a:solidFill>
                  <a:schemeClr val="accent1"/>
                </a:solidFill>
              </a:endParaRPr>
            </a:p>
          </p:txBody>
        </p:sp>
      </p:grpSp>
      <p:grpSp>
        <p:nvGrpSpPr>
          <p:cNvPr id="108" name="Group 107"/>
          <p:cNvGrpSpPr/>
          <p:nvPr/>
        </p:nvGrpSpPr>
        <p:grpSpPr>
          <a:xfrm>
            <a:off x="3600564"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TextBox 10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4"/>
                  </a:solidFill>
                </a:rPr>
                <a:t>NEW PURCHASE</a:t>
              </a:r>
              <a:endParaRPr lang="en-US" sz="1400" dirty="0">
                <a:ln>
                  <a:solidFill>
                    <a:schemeClr val="bg1">
                      <a:alpha val="0"/>
                    </a:schemeClr>
                  </a:solidFill>
                </a:ln>
                <a:solidFill>
                  <a:schemeClr val="accent4"/>
                </a:solidFill>
              </a:endParaRPr>
            </a:p>
          </p:txBody>
        </p:sp>
      </p:grpSp>
      <p:grpSp>
        <p:nvGrpSpPr>
          <p:cNvPr id="111" name="Group 110"/>
          <p:cNvGrpSpPr/>
          <p:nvPr/>
        </p:nvGrpSpPr>
        <p:grpSpPr>
          <a:xfrm>
            <a:off x="3600564"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2"/>
                  </a:solidFill>
                </a:rPr>
                <a:t>NEW PRODUCT</a:t>
              </a:r>
              <a:endParaRPr lang="en-US" sz="1400" dirty="0">
                <a:ln>
                  <a:solidFill>
                    <a:schemeClr val="bg1">
                      <a:alpha val="0"/>
                    </a:schemeClr>
                  </a:solidFill>
                </a:ln>
                <a:solidFill>
                  <a:schemeClr val="accent2"/>
                </a:solidFill>
              </a:endParaRPr>
            </a:p>
          </p:txBody>
        </p:sp>
      </p:grpSp>
      <p:sp>
        <p:nvSpPr>
          <p:cNvPr id="114" name="Right Arrow 113"/>
          <p:cNvSpPr/>
          <p:nvPr/>
        </p:nvSpPr>
        <p:spPr bwMode="auto">
          <a:xfrm>
            <a:off x="6594243"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5" name="Right Arrow 114"/>
          <p:cNvSpPr/>
          <p:nvPr/>
        </p:nvSpPr>
        <p:spPr bwMode="auto">
          <a:xfrm>
            <a:off x="6594243"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ight Arrow 115"/>
          <p:cNvSpPr/>
          <p:nvPr/>
        </p:nvSpPr>
        <p:spPr bwMode="auto">
          <a:xfrm>
            <a:off x="6594243"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2284620" y="1722793"/>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8" name="Group 117"/>
          <p:cNvGrpSpPr/>
          <p:nvPr/>
        </p:nvGrpSpPr>
        <p:grpSpPr>
          <a:xfrm>
            <a:off x="8221363"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dirty="0" smtClean="0">
                  <a:solidFill>
                    <a:schemeClr val="tx1">
                      <a:lumMod val="90000"/>
                      <a:lumOff val="10000"/>
                      <a:alpha val="99000"/>
                    </a:schemeClr>
                  </a:solidFill>
                </a:rPr>
                <a:t>Data Warehouse</a:t>
              </a:r>
              <a:endParaRPr lang="en-US" sz="1800" dirty="0">
                <a:solidFill>
                  <a:schemeClr val="tx1">
                    <a:lumMod val="90000"/>
                    <a:lumOff val="10000"/>
                    <a:alpha val="99000"/>
                  </a:schemeClr>
                </a:solidFill>
              </a:endParaRPr>
            </a:p>
          </p:txBody>
        </p:sp>
      </p:grpSp>
      <p:sp>
        <p:nvSpPr>
          <p:cNvPr id="121" name="Freeform 32"/>
          <p:cNvSpPr>
            <a:spLocks noEditPoints="1"/>
          </p:cNvSpPr>
          <p:nvPr/>
        </p:nvSpPr>
        <p:spPr bwMode="auto">
          <a:xfrm>
            <a:off x="5727823" y="166544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5727823" y="239482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p:cNvSpPr>
            <a:spLocks noEditPoints="1"/>
          </p:cNvSpPr>
          <p:nvPr/>
        </p:nvSpPr>
        <p:spPr bwMode="auto">
          <a:xfrm>
            <a:off x="5727823" y="312420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4" name="Group 123"/>
          <p:cNvGrpSpPr/>
          <p:nvPr/>
        </p:nvGrpSpPr>
        <p:grpSpPr>
          <a:xfrm>
            <a:off x="2834432" y="4262613"/>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27" name="Straight Arrow Connector 126"/>
          <p:cNvCxnSpPr/>
          <p:nvPr/>
        </p:nvCxnSpPr>
        <p:spPr>
          <a:xfrm>
            <a:off x="3500834" y="373865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7140" y="3644746"/>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31" name="Straight Arrow Connector 130"/>
          <p:cNvCxnSpPr/>
          <p:nvPr/>
        </p:nvCxnSpPr>
        <p:spPr>
          <a:xfrm>
            <a:off x="3079635"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7428563" y="4457830"/>
            <a:ext cx="2621945"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endParaRPr lang="en-US" sz="1200" kern="0" dirty="0">
              <a:ln>
                <a:solidFill>
                  <a:schemeClr val="bg1">
                    <a:alpha val="0"/>
                  </a:schemeClr>
                </a:solidFill>
              </a:ln>
              <a:solidFill>
                <a:schemeClr val="bg1"/>
              </a:solidFill>
              <a:cs typeface="Arial"/>
            </a:endParaRPr>
          </a:p>
        </p:txBody>
      </p:sp>
      <p:sp>
        <p:nvSpPr>
          <p:cNvPr id="133" name="Round Same Side Corner Rectangle 73"/>
          <p:cNvSpPr/>
          <p:nvPr/>
        </p:nvSpPr>
        <p:spPr>
          <a:xfrm>
            <a:off x="7428563" y="4457830"/>
            <a:ext cx="1020112"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r>
              <a:rPr lang="en-US" sz="1200" kern="0" dirty="0" smtClean="0">
                <a:ln>
                  <a:solidFill>
                    <a:schemeClr val="bg1">
                      <a:alpha val="0"/>
                    </a:schemeClr>
                  </a:solidFill>
                </a:ln>
                <a:solidFill>
                  <a:schemeClr val="tx1">
                    <a:lumMod val="90000"/>
                    <a:lumOff val="10000"/>
                    <a:alpha val="99000"/>
                  </a:schemeClr>
                </a:solidFill>
                <a:cs typeface="Arial"/>
              </a:rPr>
              <a:t>How much do views </a:t>
            </a:r>
            <a:br>
              <a:rPr lang="en-US" sz="1200" kern="0" dirty="0" smtClean="0">
                <a:ln>
                  <a:solidFill>
                    <a:schemeClr val="bg1">
                      <a:alpha val="0"/>
                    </a:schemeClr>
                  </a:solidFill>
                </a:ln>
                <a:solidFill>
                  <a:schemeClr val="tx1">
                    <a:lumMod val="90000"/>
                    <a:lumOff val="10000"/>
                    <a:alpha val="99000"/>
                  </a:schemeClr>
                </a:solidFill>
                <a:cs typeface="Arial"/>
              </a:rPr>
            </a:br>
            <a:r>
              <a:rPr lang="en-US" sz="1200" kern="0" dirty="0" smtClean="0">
                <a:ln>
                  <a:solidFill>
                    <a:schemeClr val="bg1">
                      <a:alpha val="0"/>
                    </a:schemeClr>
                  </a:solidFill>
                </a:ln>
                <a:solidFill>
                  <a:schemeClr val="tx1">
                    <a:lumMod val="90000"/>
                    <a:lumOff val="10000"/>
                    <a:alpha val="99000"/>
                  </a:schemeClr>
                </a:solidFill>
                <a:cs typeface="Arial"/>
              </a:rPr>
              <a:t>for certain products increase when our TV ads run?</a:t>
            </a:r>
            <a:endParaRPr lang="en-US" sz="1200" kern="0" dirty="0">
              <a:ln>
                <a:solidFill>
                  <a:schemeClr val="bg1">
                    <a:alpha val="0"/>
                  </a:schemeClr>
                </a:solidFill>
              </a:ln>
              <a:solidFill>
                <a:schemeClr val="tx1">
                  <a:lumMod val="90000"/>
                  <a:lumOff val="10000"/>
                  <a:alpha val="99000"/>
                </a:schemeClr>
              </a:solidFill>
              <a:cs typeface="Aria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0105" y="4492943"/>
            <a:ext cx="1580579" cy="1556767"/>
          </a:xfrm>
          <a:prstGeom prst="rect">
            <a:avLst/>
          </a:prstGeom>
        </p:spPr>
      </p:pic>
      <p:sp>
        <p:nvSpPr>
          <p:cNvPr id="137" name="Right Arrow 136"/>
          <p:cNvSpPr/>
          <p:nvPr/>
        </p:nvSpPr>
        <p:spPr bwMode="auto">
          <a:xfrm rot="16200000">
            <a:off x="8665045"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9081510" y="4023000"/>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93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smtClean="0"/>
              <a:t>Devices: Internet </a:t>
            </a:r>
            <a:r>
              <a:rPr lang="en-US" altLang="zh-CN" sz="4532" dirty="0"/>
              <a:t>and Internet of things</a:t>
            </a:r>
            <a:endParaRPr lang="en-US" sz="4532" dirty="0"/>
          </a:p>
        </p:txBody>
      </p:sp>
      <p:grpSp>
        <p:nvGrpSpPr>
          <p:cNvPr id="9" name="Group 8"/>
          <p:cNvGrpSpPr/>
          <p:nvPr/>
        </p:nvGrpSpPr>
        <p:grpSpPr>
          <a:xfrm>
            <a:off x="1164177"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r>
                <a:rPr lang="en-US" sz="1200" b="1" dirty="0">
                  <a:gradFill>
                    <a:gsLst>
                      <a:gs pos="0">
                        <a:schemeClr val="tx1"/>
                      </a:gs>
                      <a:gs pos="86000">
                        <a:schemeClr val="tx1"/>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Trillions of computer-enabled devices which are part of the </a:t>
              </a:r>
              <a:r>
                <a:rPr lang="en-US" sz="1200" b="1" dirty="0" err="1">
                  <a:gradFill>
                    <a:gsLst>
                      <a:gs pos="0">
                        <a:schemeClr val="tx1"/>
                      </a:gs>
                      <a:gs pos="86000">
                        <a:schemeClr val="tx1"/>
                      </a:gs>
                    </a:gsLst>
                    <a:lin ang="5400000" scaled="0"/>
                  </a:gradFill>
                </a:rPr>
                <a:t>IoT</a:t>
              </a:r>
              <a:endParaRPr lang="en-US" sz="1200" b="1" dirty="0">
                <a:gradFill>
                  <a:gsLst>
                    <a:gs pos="0">
                      <a:schemeClr val="tx1"/>
                    </a:gs>
                    <a:gs pos="86000">
                      <a:schemeClr val="tx1"/>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7944" y="1503266"/>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Cable: 10Mbs+</a:t>
                  </a:r>
                </a:p>
                <a:p>
                  <a:pPr algn="ctr"/>
                  <a:r>
                    <a:rPr lang="en-US" sz="1200" b="1" dirty="0">
                      <a:gradFill>
                        <a:gsLst>
                          <a:gs pos="0">
                            <a:schemeClr val="tx1"/>
                          </a:gs>
                          <a:gs pos="86000">
                            <a:schemeClr val="tx1"/>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6+billion people</a:t>
                  </a:r>
                </a:p>
                <a:p>
                  <a:pPr algn="ctr"/>
                  <a:r>
                    <a:rPr lang="en-US" sz="1200" b="1" dirty="0">
                      <a:gradFill>
                        <a:gsLst>
                          <a:gs pos="0">
                            <a:schemeClr val="tx1"/>
                          </a:gs>
                          <a:gs pos="86000">
                            <a:schemeClr val="tx1"/>
                          </a:gs>
                        </a:gsLst>
                        <a:lin ang="5400000" scaled="0"/>
                      </a:gradFill>
                    </a:rPr>
                    <a:t>1.5 billion use net</a:t>
                  </a:r>
                </a:p>
                <a:p>
                  <a:pPr algn="ctr"/>
                  <a:r>
                    <a:rPr lang="en-US" sz="1200" b="1" dirty="0">
                      <a:gradFill>
                        <a:gsLst>
                          <a:gs pos="0">
                            <a:schemeClr val="tx1"/>
                          </a:gs>
                          <a:gs pos="86000">
                            <a:schemeClr val="tx1"/>
                          </a:gs>
                        </a:gsLst>
                        <a:lin ang="5400000" scaled="0"/>
                      </a:gradFill>
                    </a:rPr>
                    <a:t>US: 4.3 devices </a:t>
                  </a:r>
                </a:p>
                <a:p>
                  <a:pPr algn="ctr"/>
                  <a:r>
                    <a:rPr lang="en-US" sz="1200" b="1" dirty="0">
                      <a:gradFill>
                        <a:gsLst>
                          <a:gs pos="0">
                            <a:schemeClr val="tx1"/>
                          </a:gs>
                          <a:gs pos="86000">
                            <a:schemeClr val="tx1"/>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5916854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purl.org/dc/dcmitype/"/>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4121</TotalTime>
  <Words>6135</Words>
  <Application>Microsoft Office PowerPoint</Application>
  <PresentationFormat>Custom</PresentationFormat>
  <Paragraphs>1219</Paragraphs>
  <Slides>76</Slides>
  <Notes>37</Notes>
  <HiddenSlides>11</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76</vt:i4>
      </vt:variant>
    </vt:vector>
  </HeadingPairs>
  <TitlesOfParts>
    <vt:vector size="97" baseType="lpstr">
      <vt:lpstr>微软雅黑</vt:lpstr>
      <vt:lpstr>ＭＳ Ｐゴシック</vt:lpstr>
      <vt:lpstr>宋体</vt:lpstr>
      <vt:lpstr>Arial</vt:lpstr>
      <vt:lpstr>Arial Bold</vt:lpstr>
      <vt:lpstr>Calibri</vt:lpstr>
      <vt:lpstr>Consolas</vt:lpstr>
      <vt:lpstr>Corbel</vt:lpstr>
      <vt:lpstr>Courier New</vt:lpstr>
      <vt:lpstr>Segoe</vt:lpstr>
      <vt:lpstr>Segoe Semibold</vt:lpstr>
      <vt:lpstr>Segoe UI</vt:lpstr>
      <vt:lpstr>Segoe UI (Body)</vt:lpstr>
      <vt:lpstr>Segoe UI Light</vt:lpstr>
      <vt:lpstr>Times New Roman</vt:lpstr>
      <vt:lpstr>Wingdings</vt:lpstr>
      <vt:lpstr>ヒラギノ角ゴ Pro W3</vt:lpstr>
      <vt:lpstr>MS1444_Windows Azure Template 16x9_r08a</vt:lpstr>
      <vt:lpstr>White with Consolas font for code slides</vt:lpstr>
      <vt:lpstr>MS1444_Windows Azure Template 16x9_r08b</vt:lpstr>
      <vt:lpstr>think-cell Slide</vt:lpstr>
      <vt:lpstr>From Batch to Real-time Big Data Analytics </vt:lpstr>
      <vt:lpstr>Agenda</vt:lpstr>
      <vt:lpstr>PowerPoint Presentation</vt:lpstr>
      <vt:lpstr>KEY TRENDS</vt:lpstr>
      <vt:lpstr>What is Big Data?</vt:lpstr>
      <vt:lpstr>PowerPoint Presentation</vt:lpstr>
      <vt:lpstr>PowerPoint Presentation</vt:lpstr>
      <vt:lpstr>New workflow in Data Warehousing</vt:lpstr>
      <vt:lpstr>Devices: Internet and Internet of things</vt:lpstr>
      <vt:lpstr>Collective Intelligence and Predictive analysis</vt:lpstr>
      <vt:lpstr>Hadoop is for Big Data</vt:lpstr>
      <vt:lpstr>PowerPoint Presentation</vt:lpstr>
      <vt:lpstr>MapReduce: Move Code to the Data</vt:lpstr>
      <vt:lpstr>So How Does It Work?</vt:lpstr>
      <vt:lpstr>MapReduce – Workflow</vt:lpstr>
      <vt:lpstr>Traditional RDBMS vs. NoSQL</vt:lpstr>
      <vt:lpstr>PowerPoint Presentation</vt:lpstr>
      <vt:lpstr>PowerPoint Presentation</vt:lpstr>
      <vt:lpstr>Storing Data with HDInsight</vt:lpstr>
      <vt:lpstr>HDFS on Azure: Tale of two File Systems</vt:lpstr>
      <vt:lpstr>Azure Storage (ASV)</vt:lpstr>
      <vt:lpstr>Programming HDInsight</vt:lpstr>
      <vt:lpstr>Programming HDInsight</vt:lpstr>
      <vt:lpstr>Building Developer Experiences</vt:lpstr>
      <vt:lpstr>Microsoft Big Data Solution</vt:lpstr>
      <vt:lpstr>Deploying and Interacting With HDInsight Service</vt:lpstr>
      <vt:lpstr>Microsoft Hadoop Vision Insights to all users by activating new types of data</vt:lpstr>
      <vt:lpstr>Session Objectives And Takeaways</vt:lpstr>
      <vt:lpstr>PowerPoint Presentation</vt:lpstr>
      <vt:lpstr>Big Data Processing</vt:lpstr>
      <vt:lpstr>HBase:  Interactive OLTP</vt:lpstr>
      <vt:lpstr>Concept: NoSQL  (again)</vt:lpstr>
      <vt:lpstr>Understanding BigTable</vt:lpstr>
      <vt:lpstr>Big Table Definitions </vt:lpstr>
      <vt:lpstr>HBase</vt:lpstr>
      <vt:lpstr>Cassandra – Netflix </vt:lpstr>
      <vt:lpstr>The “War” between HBase and Cassandra</vt:lpstr>
      <vt:lpstr>CAP Theorem</vt:lpstr>
      <vt:lpstr>HBase</vt:lpstr>
      <vt:lpstr>Drill (Dremel)</vt:lpstr>
      <vt:lpstr>Basic Info</vt:lpstr>
      <vt:lpstr>PowerPoint Presentation</vt:lpstr>
      <vt:lpstr>Impala (Dremel)</vt:lpstr>
      <vt:lpstr>What is Impala</vt:lpstr>
      <vt:lpstr>How does it do fast queries</vt:lpstr>
      <vt:lpstr>Real-Time Queries in Apache Hadoop (for real)</vt:lpstr>
      <vt:lpstr>PowerPoint Presentation</vt:lpstr>
      <vt:lpstr>PowerPoint Presentation</vt:lpstr>
      <vt:lpstr>Hive vs. Impala</vt:lpstr>
      <vt:lpstr>Storm / Kafka Real-time Streaming</vt:lpstr>
      <vt:lpstr>Basic Info</vt:lpstr>
      <vt:lpstr>STORM Concepts</vt:lpstr>
      <vt:lpstr>Topology: Network of Spouts and Bolts</vt:lpstr>
      <vt:lpstr>Demo: STORM</vt:lpstr>
      <vt:lpstr>Stream grouping</vt:lpstr>
      <vt:lpstr>Spark/Shark</vt:lpstr>
      <vt:lpstr>What is Spark / Shark?</vt:lpstr>
      <vt:lpstr>Data Sharing in MapReduce</vt:lpstr>
      <vt:lpstr>Data Sharing in Spark</vt:lpstr>
      <vt:lpstr>Resilient distributed datasets (RDDs)</vt:lpstr>
      <vt:lpstr>Hive Architecture</vt:lpstr>
      <vt:lpstr>Shark Architecture</vt:lpstr>
      <vt:lpstr>Efficient In-Memory Storage</vt:lpstr>
      <vt:lpstr>Spark Users</vt:lpstr>
      <vt:lpstr>Spark / Shark in Action</vt:lpstr>
      <vt:lpstr>RowCount and WordCount via Pig</vt:lpstr>
      <vt:lpstr>RowCount and WordCount via Spark</vt:lpstr>
      <vt:lpstr>PowerPoint Presentation</vt:lpstr>
      <vt:lpstr>PowerPoint Presentation</vt:lpstr>
      <vt:lpstr>Pig vs. Spark</vt:lpstr>
      <vt:lpstr>Hive and Shark</vt:lpstr>
      <vt:lpstr>PowerPoint Presentation</vt:lpstr>
      <vt:lpstr>Hive vs. Shark</vt:lpstr>
      <vt:lpstr>Spark / Shark</vt:lpstr>
      <vt:lpstr>Session Objectives And Takeaways</vt:lpstr>
      <vt:lpstr>Resources</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 and Hadoop on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386</cp:revision>
  <cp:lastPrinted>2011-10-11T14:25:22Z</cp:lastPrinted>
  <dcterms:created xsi:type="dcterms:W3CDTF">2011-03-29T16:07:22Z</dcterms:created>
  <dcterms:modified xsi:type="dcterms:W3CDTF">2013-09-17T05:49:57Z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